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8" r:id="rId2"/>
  </p:sldMasterIdLst>
  <p:notesMasterIdLst>
    <p:notesMasterId r:id="rId34"/>
  </p:notesMasterIdLst>
  <p:sldIdLst>
    <p:sldId id="360" r:id="rId3"/>
    <p:sldId id="396" r:id="rId4"/>
    <p:sldId id="398" r:id="rId5"/>
    <p:sldId id="400" r:id="rId6"/>
    <p:sldId id="265" r:id="rId7"/>
    <p:sldId id="372" r:id="rId8"/>
    <p:sldId id="399" r:id="rId9"/>
    <p:sldId id="361" r:id="rId10"/>
    <p:sldId id="340" r:id="rId11"/>
    <p:sldId id="333" r:id="rId12"/>
    <p:sldId id="339" r:id="rId13"/>
    <p:sldId id="338" r:id="rId14"/>
    <p:sldId id="337" r:id="rId15"/>
    <p:sldId id="327" r:id="rId16"/>
    <p:sldId id="328" r:id="rId17"/>
    <p:sldId id="329" r:id="rId18"/>
    <p:sldId id="404" r:id="rId19"/>
    <p:sldId id="405" r:id="rId20"/>
    <p:sldId id="406" r:id="rId21"/>
    <p:sldId id="344" r:id="rId22"/>
    <p:sldId id="359" r:id="rId23"/>
    <p:sldId id="346" r:id="rId24"/>
    <p:sldId id="407" r:id="rId25"/>
    <p:sldId id="363" r:id="rId26"/>
    <p:sldId id="353" r:id="rId27"/>
    <p:sldId id="410" r:id="rId28"/>
    <p:sldId id="354" r:id="rId29"/>
    <p:sldId id="402" r:id="rId30"/>
    <p:sldId id="408" r:id="rId31"/>
    <p:sldId id="409" r:id="rId32"/>
    <p:sldId id="371" r:id="rId33"/>
  </p:sldIdLst>
  <p:sldSz cx="10693400" cy="7561263"/>
  <p:notesSz cx="6807200" cy="9939338"/>
  <p:embeddedFontLst>
    <p:embeddedFont>
      <p:font typeface="KoPub돋움체 Bold" pitchFamily="18" charset="-127"/>
      <p:regular r:id="rId35"/>
    </p:embeddedFont>
    <p:embeddedFont>
      <p:font typeface="KoPub바탕체 Bold" pitchFamily="18" charset="-127"/>
      <p:regular r:id="rId36"/>
    </p:embeddedFont>
    <p:embeddedFont>
      <p:font typeface="KoPub돋움체 Medium" pitchFamily="18" charset="-127"/>
      <p:regular r:id="rId37"/>
    </p:embeddedFont>
    <p:embeddedFont>
      <p:font typeface="MingLiU" pitchFamily="49" charset="-120"/>
      <p:regular r:id="rId38"/>
    </p:embeddedFont>
    <p:embeddedFont>
      <p:font typeface="Malgun Gothic" pitchFamily="50" charset="-127"/>
      <p:regular r:id="rId39"/>
      <p:bold r:id="rId40"/>
    </p:embeddedFont>
    <p:embeddedFont>
      <p:font typeface="산돌고딕B" charset="-127"/>
      <p:regular r:id="rId41"/>
    </p:embeddedFont>
    <p:embeddedFont>
      <p:font typeface="나눔고딕 ExtraBold" pitchFamily="50" charset="-127"/>
      <p:bold r:id="rId42"/>
    </p:embeddedFont>
    <p:embeddedFont>
      <p:font typeface="Monotype Sorts" charset="2"/>
      <p:regular r:id="rId43"/>
    </p:embeddedFont>
    <p:embeddedFont>
      <p:font typeface="한컴바탕" pitchFamily="18" charset="2"/>
      <p:regular r:id="rId44"/>
    </p:embeddedFont>
  </p:embeddedFontLst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427" userDrawn="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14F87"/>
    <a:srgbClr val="33CCFF"/>
    <a:srgbClr val="AC1414"/>
    <a:srgbClr val="FFFFCC"/>
    <a:srgbClr val="E0E0E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957" autoAdjust="0"/>
    <p:restoredTop sz="95930" autoAdjust="0"/>
  </p:normalViewPr>
  <p:slideViewPr>
    <p:cSldViewPr>
      <p:cViewPr>
        <p:scale>
          <a:sx n="90" d="100"/>
          <a:sy n="90" d="100"/>
        </p:scale>
        <p:origin x="-90" y="-306"/>
      </p:cViewPr>
      <p:guideLst>
        <p:guide orient="horz" pos="2427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082" y="0"/>
            <a:ext cx="2950529" cy="497524"/>
          </a:xfrm>
          <a:prstGeom prst="rect">
            <a:avLst/>
          </a:prstGeom>
        </p:spPr>
        <p:txBody>
          <a:bodyPr vert="horz" lIns="91559" tIns="45779" rIns="91559" bIns="45779" rtlCol="0"/>
          <a:lstStyle>
            <a:lvl1pPr algn="r">
              <a:defRPr sz="1200"/>
            </a:lvl1pPr>
          </a:lstStyle>
          <a:p>
            <a:fld id="{E0F51116-9D68-476A-8820-0F583FE4E553}" type="datetimeFigureOut">
              <a:rPr lang="ko-KR" altLang="en-US" smtClean="0"/>
              <a:pPr/>
              <a:t>2016-08-18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8350" y="746125"/>
            <a:ext cx="5270500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9" tIns="45779" rIns="91559" bIns="4577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403" y="4720908"/>
            <a:ext cx="5446396" cy="4472940"/>
          </a:xfrm>
          <a:prstGeom prst="rect">
            <a:avLst/>
          </a:prstGeom>
        </p:spPr>
        <p:txBody>
          <a:bodyPr vert="horz" lIns="91559" tIns="45779" rIns="91559" bIns="45779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082" y="9440226"/>
            <a:ext cx="2950529" cy="497523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fld id="{CDBA2410-5012-4E2E-A2E0-D7305A2E40A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23918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A2410-5012-4E2E-A2E0-D7305A2E40A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34180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A2410-5012-4E2E-A2E0-D7305A2E40A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9027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A2410-5012-4E2E-A2E0-D7305A2E40A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27406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A2410-5012-4E2E-A2E0-D7305A2E40A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08128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A2410-5012-4E2E-A2E0-D7305A2E40A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15918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IDigitalU.b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3300" y="0"/>
            <a:ext cx="2381250" cy="132397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D297-ABDB-45B9-8843-D89BB2F4C0F8}" type="datetimeFigureOut">
              <a:rPr lang="ko-KR" altLang="en-US" smtClean="0"/>
              <a:pPr/>
              <a:t>2016-08-18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310976" y="1332359"/>
            <a:ext cx="4867311" cy="5616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426032" y="1503438"/>
            <a:ext cx="72008" cy="9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0"/>
            <a:ext cx="10693400" cy="172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60026"/>
            <a:ext cx="10693400" cy="511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5406888" y="1332359"/>
            <a:ext cx="4903528" cy="5616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/>
          <p:nvPr userDrawn="1"/>
        </p:nvPicPr>
        <p:blipFill rotWithShape="1">
          <a:blip r:embed="rId3"/>
          <a:srcRect l="2275" t="21430" r="1734" b="70951"/>
          <a:stretch/>
        </p:blipFill>
        <p:spPr>
          <a:xfrm>
            <a:off x="119270" y="1332359"/>
            <a:ext cx="10455965" cy="576064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10975" y="1441173"/>
            <a:ext cx="9999439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5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2247" y="7020991"/>
            <a:ext cx="1158029" cy="3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슬라이드 번호 개체 틀 1"/>
          <p:cNvSpPr txBox="1">
            <a:spLocks/>
          </p:cNvSpPr>
          <p:nvPr userDrawn="1"/>
        </p:nvSpPr>
        <p:spPr>
          <a:xfrm>
            <a:off x="8609489" y="6897827"/>
            <a:ext cx="1700927" cy="569240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CD527F-C4BE-4B62-84DE-D9F82C0602C8}" type="slidenum">
              <a:rPr lang="ko-KR" altLang="en-US" smtClean="0">
                <a:solidFill>
                  <a:schemeClr val="tx1"/>
                </a:solidFill>
              </a:rPr>
              <a:pPr/>
              <a:t>‹#›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8884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0693400" cy="37806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68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3400" cy="6964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2247" y="7020991"/>
            <a:ext cx="1158029" cy="3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16004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11914" cy="695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27850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191051"/>
            <a:ext cx="10693400" cy="215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1208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IDigitalU.b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3300" y="0"/>
            <a:ext cx="2381250" cy="132397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D297-ABDB-45B9-8843-D89BB2F4C0F8}" type="datetimeFigureOut">
              <a:rPr lang="ko-KR" altLang="en-US" smtClean="0"/>
              <a:pPr/>
              <a:t>2016-08-18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310977" y="1332359"/>
            <a:ext cx="2880320" cy="561662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310977" y="1503438"/>
            <a:ext cx="3083747" cy="765200"/>
            <a:chOff x="3215421" y="1955721"/>
            <a:chExt cx="3083747" cy="496715"/>
          </a:xfrm>
        </p:grpSpPr>
        <p:sp>
          <p:nvSpPr>
            <p:cNvPr id="8" name="직사각형 7"/>
            <p:cNvSpPr/>
            <p:nvPr/>
          </p:nvSpPr>
          <p:spPr>
            <a:xfrm>
              <a:off x="3215421" y="1955721"/>
              <a:ext cx="3081207" cy="3592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" name="직각 삼각형 8"/>
            <p:cNvSpPr/>
            <p:nvPr/>
          </p:nvSpPr>
          <p:spPr>
            <a:xfrm flipV="1">
              <a:off x="6098281" y="2308420"/>
              <a:ext cx="200887" cy="144016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 userDrawn="1"/>
        </p:nvSpPr>
        <p:spPr>
          <a:xfrm>
            <a:off x="426032" y="1503438"/>
            <a:ext cx="72008" cy="9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0"/>
            <a:ext cx="10693400" cy="172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60026"/>
            <a:ext cx="10693400" cy="511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5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2247" y="7020991"/>
            <a:ext cx="1158029" cy="3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1"/>
          <p:cNvSpPr txBox="1">
            <a:spLocks/>
          </p:cNvSpPr>
          <p:nvPr userDrawn="1"/>
        </p:nvSpPr>
        <p:spPr>
          <a:xfrm>
            <a:off x="8609489" y="6897827"/>
            <a:ext cx="1700927" cy="569240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CD527F-C4BE-4B62-84DE-D9F82C0602C8}" type="slidenum">
              <a:rPr lang="ko-KR" altLang="en-US" smtClean="0">
                <a:solidFill>
                  <a:schemeClr val="tx1"/>
                </a:solidFill>
              </a:rPr>
              <a:pPr/>
              <a:t>‹#›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017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IDigitalU.b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3300" y="0"/>
            <a:ext cx="2381250" cy="132397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D297-ABDB-45B9-8843-D89BB2F4C0F8}" type="datetimeFigureOut">
              <a:rPr lang="ko-KR" altLang="en-US" smtClean="0"/>
              <a:pPr/>
              <a:t>2016-08-18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426032" y="1503438"/>
            <a:ext cx="72008" cy="9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0"/>
            <a:ext cx="10693400" cy="172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60026"/>
            <a:ext cx="10693400" cy="511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310975" y="1441173"/>
            <a:ext cx="9999439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1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2247" y="7020991"/>
            <a:ext cx="1158029" cy="3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슬라이드 번호 개체 틀 1"/>
          <p:cNvSpPr txBox="1">
            <a:spLocks/>
          </p:cNvSpPr>
          <p:nvPr userDrawn="1"/>
        </p:nvSpPr>
        <p:spPr>
          <a:xfrm>
            <a:off x="8609489" y="6897827"/>
            <a:ext cx="1700927" cy="569240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CD527F-C4BE-4B62-84DE-D9F82C0602C8}" type="slidenum">
              <a:rPr lang="ko-KR" altLang="en-US" smtClean="0">
                <a:solidFill>
                  <a:schemeClr val="tx1"/>
                </a:solidFill>
              </a:rPr>
              <a:pPr/>
              <a:t>‹#›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4410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D297-ABDB-45B9-8843-D89BB2F4C0F8}" type="datetimeFigureOut">
              <a:rPr lang="ko-KR" altLang="en-US" smtClean="0"/>
              <a:pPr/>
              <a:t>2016-08-18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426032" y="1503438"/>
            <a:ext cx="72008" cy="9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0"/>
            <a:ext cx="10693400" cy="172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310975" y="1441173"/>
            <a:ext cx="9999439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1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2247" y="7020991"/>
            <a:ext cx="1158029" cy="3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슬라이드 번호 개체 틀 1"/>
          <p:cNvSpPr txBox="1">
            <a:spLocks/>
          </p:cNvSpPr>
          <p:nvPr userDrawn="1"/>
        </p:nvSpPr>
        <p:spPr>
          <a:xfrm>
            <a:off x="8609489" y="6897827"/>
            <a:ext cx="1700927" cy="569240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CD527F-C4BE-4B62-84DE-D9F82C0602C8}" type="slidenum">
              <a:rPr lang="ko-KR" altLang="en-US" smtClean="0">
                <a:solidFill>
                  <a:schemeClr val="tx1"/>
                </a:solidFill>
              </a:rPr>
              <a:pPr/>
              <a:t>‹#›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1966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IDigitalU.b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3300" y="0"/>
            <a:ext cx="2381250" cy="132397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D297-ABDB-45B9-8843-D89BB2F4C0F8}" type="datetimeFigureOut">
              <a:rPr lang="ko-KR" altLang="en-US" smtClean="0"/>
              <a:pPr/>
              <a:t>2016-08-18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310976" y="1332359"/>
            <a:ext cx="9999440" cy="5616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426032" y="1503438"/>
            <a:ext cx="72008" cy="9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0"/>
            <a:ext cx="10693400" cy="172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60026"/>
            <a:ext cx="10693400" cy="511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7" name="그림 16"/>
          <p:cNvPicPr/>
          <p:nvPr userDrawn="1"/>
        </p:nvPicPr>
        <p:blipFill rotWithShape="1">
          <a:blip r:embed="rId3"/>
          <a:srcRect l="3185" t="21430" r="50065" b="70951"/>
          <a:stretch/>
        </p:blipFill>
        <p:spPr>
          <a:xfrm>
            <a:off x="90116" y="1332359"/>
            <a:ext cx="10513167" cy="576064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10975" y="1441173"/>
            <a:ext cx="9999439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5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2247" y="7020991"/>
            <a:ext cx="1158029" cy="3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슬라이드 번호 개체 틀 1"/>
          <p:cNvSpPr txBox="1">
            <a:spLocks/>
          </p:cNvSpPr>
          <p:nvPr userDrawn="1"/>
        </p:nvSpPr>
        <p:spPr>
          <a:xfrm>
            <a:off x="8609489" y="6897827"/>
            <a:ext cx="1700927" cy="569240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CD527F-C4BE-4B62-84DE-D9F82C0602C8}" type="slidenum">
              <a:rPr lang="ko-KR" altLang="en-US" smtClean="0">
                <a:solidFill>
                  <a:schemeClr val="tx1"/>
                </a:solidFill>
              </a:rPr>
              <a:pPr/>
              <a:t>‹#›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574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IDigitalU.bmp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3300" y="0"/>
            <a:ext cx="2381250" cy="132397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2D297-ABDB-45B9-8843-D89BB2F4C0F8}" type="datetimeFigureOut">
              <a:rPr lang="ko-KR" altLang="en-US" smtClean="0"/>
              <a:pPr/>
              <a:t>2016-08-18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426032" y="1503438"/>
            <a:ext cx="72008" cy="9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0"/>
            <a:ext cx="10693400" cy="172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60026"/>
            <a:ext cx="10693400" cy="511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5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2247" y="7020991"/>
            <a:ext cx="1158029" cy="3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슬라이드 번호 개체 틀 1"/>
          <p:cNvSpPr txBox="1">
            <a:spLocks/>
          </p:cNvSpPr>
          <p:nvPr userDrawn="1"/>
        </p:nvSpPr>
        <p:spPr>
          <a:xfrm>
            <a:off x="8609489" y="6897827"/>
            <a:ext cx="1700927" cy="569240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CD527F-C4BE-4B62-84DE-D9F82C0602C8}" type="slidenum">
              <a:rPr lang="ko-KR" altLang="en-US" smtClean="0">
                <a:solidFill>
                  <a:schemeClr val="tx1"/>
                </a:solidFill>
              </a:rPr>
              <a:pPr/>
              <a:t>‹#›</a:t>
            </a:fld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7532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191051"/>
            <a:ext cx="10693400" cy="215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73223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1851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1563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2D297-ABDB-45B9-8843-D89BB2F4C0F8}" type="datetimeFigureOut">
              <a:rPr lang="ko-KR" altLang="en-US" smtClean="0"/>
              <a:pPr/>
              <a:t>2016-08-18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7088C-DAD9-49D8-956A-E2E165D66F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8418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4" r:id="rId2"/>
    <p:sldLayoutId id="2147483656" r:id="rId3"/>
    <p:sldLayoutId id="2147483669" r:id="rId4"/>
    <p:sldLayoutId id="2147483657" r:id="rId5"/>
    <p:sldLayoutId id="2147483666" r:id="rId6"/>
    <p:sldLayoutId id="2147483665" r:id="rId7"/>
    <p:sldLayoutId id="2147483667" r:id="rId8"/>
    <p:sldLayoutId id="2147483668" r:id="rId9"/>
    <p:sldLayoutId id="2147483670" r:id="rId10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90834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95545" rtl="0" eaLnBrk="1" latinLnBrk="1" hangingPunct="1">
        <a:spcBef>
          <a:spcPct val="0"/>
        </a:spcBef>
        <a:buNone/>
        <a:defRPr lang="ko-KR" altLang="en-US" sz="2900" kern="1200" dirty="0">
          <a:solidFill>
            <a:schemeClr val="tx1"/>
          </a:solidFill>
          <a:effectLst/>
          <a:latin typeface="Rix모던고딕 EB" pitchFamily="18" charset="-127"/>
          <a:ea typeface="Rix모던고딕 EB" pitchFamily="18" charset="-127"/>
          <a:cs typeface="+mj-cs"/>
        </a:defRPr>
      </a:lvl1pPr>
    </p:titleStyle>
    <p:bodyStyle>
      <a:lvl1pPr marL="373329" indent="-373329" algn="l" defTabSz="995545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880" indent="-311108" algn="l" defTabSz="995545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431" indent="-248887" algn="l" defTabSz="995545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204" indent="-248887" algn="l" defTabSz="995545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239976" indent="-248887" algn="l" defTabSz="995545" rtl="0" eaLnBrk="1" latinLnBrk="1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37749" indent="-248887" algn="l" defTabSz="995545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521" indent="-248887" algn="l" defTabSz="995545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293" indent="-248887" algn="l" defTabSz="995545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067" indent="-248887" algn="l" defTabSz="995545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72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545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317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090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863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635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408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180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33.jpe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39.jpeg"/><Relationship Id="rId4" Type="http://schemas.openxmlformats.org/officeDocument/2006/relationships/image" Target="../media/image42.png"/><Relationship Id="rId9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jpeg"/><Relationship Id="rId12" Type="http://schemas.openxmlformats.org/officeDocument/2006/relationships/image" Target="../media/image8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10.png"/><Relationship Id="rId9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gif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2669" y="1537305"/>
            <a:ext cx="85331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defRPr/>
            </a:pPr>
            <a:r>
              <a:rPr lang="ko-KR" altLang="en-US" sz="4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blurRad="177800" dist="50800" dir="5400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도시통계지도 및 정책지도 고도화를 통한 </a:t>
            </a:r>
            <a:endParaRPr lang="en-US" altLang="ko-KR" sz="40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glow>
                  <a:schemeClr val="tx2"/>
                </a:glow>
                <a:outerShdw blurRad="177800" dist="50800" dir="5400000" algn="ctr" rotWithShape="0">
                  <a:schemeClr val="tx1"/>
                </a:outerShdw>
              </a:effectLst>
              <a:latin typeface="KoPub돋움체 Bold" pitchFamily="18" charset="-127"/>
              <a:ea typeface="KoPub돋움체 Bold" pitchFamily="18" charset="-127"/>
            </a:endParaRPr>
          </a:p>
          <a:p>
            <a:pPr algn="ctr" defTabSz="914400">
              <a:defRPr/>
            </a:pPr>
            <a:r>
              <a:rPr lang="ko-KR" altLang="en-US" sz="4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blurRad="177800" dist="50800" dir="5400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디지털 </a:t>
            </a:r>
            <a:r>
              <a:rPr lang="ko-KR" altLang="en-US" sz="4000" b="1" dirty="0" err="1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blurRad="177800" dist="50800" dir="5400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시민시장실</a:t>
            </a:r>
            <a:r>
              <a:rPr lang="ko-KR" altLang="en-US" sz="4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blurRad="177800" dist="50800" dir="5400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 구축</a:t>
            </a:r>
            <a:endParaRPr lang="ko-KR" altLang="en-US" sz="40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glow>
                  <a:schemeClr val="tx2"/>
                </a:glow>
                <a:outerShdw blurRad="177800" dist="50800" dir="5400000" algn="ctr" rotWithShape="0">
                  <a:schemeClr val="tx1"/>
                </a:outerShdw>
              </a:effectLst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46568" y="3907976"/>
            <a:ext cx="19720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defTabSz="914400">
              <a:defRPr sz="4000" b="1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blurRad="177800" dist="50800" dir="5400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defRPr>
            </a:lvl1pPr>
          </a:lstStyle>
          <a:p>
            <a:r>
              <a:rPr lang="ko-KR" altLang="en-US" sz="3000" dirty="0" smtClean="0"/>
              <a:t>착수 </a:t>
            </a:r>
            <a:r>
              <a:rPr lang="ko-KR" altLang="en-US" sz="3000" dirty="0" smtClean="0"/>
              <a:t>보고회</a:t>
            </a:r>
            <a:endParaRPr lang="en-US" altLang="ko-KR" sz="3000" dirty="0" smtClean="0"/>
          </a:p>
          <a:p>
            <a:endParaRPr lang="en-US" altLang="ko-KR" sz="1000" dirty="0" smtClean="0"/>
          </a:p>
          <a:p>
            <a:r>
              <a:rPr lang="en-US" altLang="ko-KR" sz="2000" dirty="0" smtClean="0">
                <a:solidFill>
                  <a:schemeClr val="tx1"/>
                </a:solidFill>
                <a:effectLst>
                  <a:glow>
                    <a:schemeClr val="tx2"/>
                  </a:glow>
                </a:effectLst>
              </a:rPr>
              <a:t>(2016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glow>
                    <a:schemeClr val="tx2"/>
                  </a:glow>
                </a:effectLst>
              </a:rPr>
              <a:t>. 8. </a:t>
            </a:r>
            <a:r>
              <a:rPr lang="en-US" altLang="ko-KR" sz="2000" dirty="0" smtClean="0">
                <a:solidFill>
                  <a:schemeClr val="tx1"/>
                </a:solidFill>
                <a:effectLst>
                  <a:glow>
                    <a:schemeClr val="tx2"/>
                  </a:glow>
                </a:effectLst>
              </a:rPr>
              <a:t>19)</a:t>
            </a:r>
            <a:endParaRPr lang="ko-KR" altLang="en-US" sz="2000" dirty="0">
              <a:solidFill>
                <a:schemeClr val="tx1"/>
              </a:solidFill>
              <a:effectLst>
                <a:glow>
                  <a:schemeClr val="tx2"/>
                </a:glow>
              </a:effectLst>
            </a:endParaRPr>
          </a:p>
        </p:txBody>
      </p:sp>
      <p:pic>
        <p:nvPicPr>
          <p:cNvPr id="11" name="Picture 2" descr="C:\Users\pck\Desktop\서울시로고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6140" y="6859535"/>
            <a:ext cx="1158029" cy="3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IDigitalU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9" y="5923771"/>
            <a:ext cx="1660273" cy="9231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7069" y="5991820"/>
            <a:ext cx="4019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defTabSz="914400">
              <a:defRPr sz="4000" b="1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blurRad="177800" dist="50800" dir="5400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defRPr>
            </a:lvl1pPr>
          </a:lstStyle>
          <a:p>
            <a:r>
              <a:rPr lang="ko-KR" altLang="en-US" sz="3600" spc="600" dirty="0" smtClean="0">
                <a:solidFill>
                  <a:schemeClr val="tx1"/>
                </a:solidFill>
                <a:effectLst>
                  <a:glow>
                    <a:schemeClr val="tx2"/>
                  </a:glow>
                </a:effectLst>
              </a:rPr>
              <a:t>통계데이터담당관</a:t>
            </a:r>
            <a:endParaRPr lang="ko-KR" altLang="en-US" sz="3600" spc="600" dirty="0">
              <a:solidFill>
                <a:schemeClr val="tx1"/>
              </a:solidFill>
              <a:effectLst>
                <a:glow>
                  <a:schemeClr val="tx2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182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4294967295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75" name="직사각형 174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10982" y="238106"/>
            <a:ext cx="2959465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 spc="-10"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ko-KR" altLang="en-US" dirty="0"/>
              <a:t>가</a:t>
            </a:r>
            <a:r>
              <a:rPr lang="en-US" altLang="ko-KR" dirty="0"/>
              <a:t>. </a:t>
            </a:r>
            <a:r>
              <a:rPr lang="ko-KR" altLang="en-US" dirty="0"/>
              <a:t>시정데이터 관리</a:t>
            </a:r>
            <a:r>
              <a:rPr lang="en-US" altLang="ko-KR" dirty="0"/>
              <a:t>, </a:t>
            </a:r>
            <a:r>
              <a:rPr lang="ko-KR" altLang="en-US" dirty="0"/>
              <a:t>표출</a:t>
            </a:r>
            <a:r>
              <a:rPr lang="en-US" altLang="ko-KR" dirty="0"/>
              <a:t>, </a:t>
            </a:r>
            <a:r>
              <a:rPr lang="ko-KR" altLang="en-US" dirty="0"/>
              <a:t>공유방안 연구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619880" y="491783"/>
            <a:ext cx="5663410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주요지표 선정 및 통합</a:t>
            </a:r>
            <a:r>
              <a:rPr lang="en-US" altLang="ko-KR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·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연계</a:t>
            </a:r>
            <a:r>
              <a:rPr lang="en-US" altLang="ko-KR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·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활용 방안 수립 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grpSp>
        <p:nvGrpSpPr>
          <p:cNvPr id="171" name="그룹 170"/>
          <p:cNvGrpSpPr/>
          <p:nvPr/>
        </p:nvGrpSpPr>
        <p:grpSpPr>
          <a:xfrm>
            <a:off x="3478664" y="1497936"/>
            <a:ext cx="6888080" cy="598494"/>
            <a:chOff x="1332031" y="5763307"/>
            <a:chExt cx="5059576" cy="395036"/>
          </a:xfrm>
        </p:grpSpPr>
        <p:sp>
          <p:nvSpPr>
            <p:cNvPr id="172" name="직사각형 171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Rix고딕 B" pitchFamily="18" charset="-127"/>
                <a:ea typeface="Rix고딕 B" pitchFamily="18" charset="-127"/>
              </a:endParaRPr>
            </a:p>
          </p:txBody>
        </p:sp>
        <p:grpSp>
          <p:nvGrpSpPr>
            <p:cNvPr id="173" name="그룹 172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174" name="직사각형 173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Rix고딕 B" pitchFamily="18" charset="-127"/>
                  <a:ea typeface="Rix고딕 B" pitchFamily="18" charset="-127"/>
                </a:endParaRPr>
              </a:p>
            </p:txBody>
          </p:sp>
        </p:grpSp>
      </p:grpSp>
      <p:sp>
        <p:nvSpPr>
          <p:cNvPr id="179" name="TextBox 178"/>
          <p:cNvSpPr txBox="1"/>
          <p:nvPr/>
        </p:nvSpPr>
        <p:spPr>
          <a:xfrm>
            <a:off x="541728" y="1636836"/>
            <a:ext cx="1164421" cy="3469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spc="-60" dirty="0"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사항 </a:t>
            </a:r>
          </a:p>
        </p:txBody>
      </p:sp>
      <p:sp>
        <p:nvSpPr>
          <p:cNvPr id="190" name="직사각형 189"/>
          <p:cNvSpPr/>
          <p:nvPr/>
        </p:nvSpPr>
        <p:spPr>
          <a:xfrm>
            <a:off x="3523715" y="1572493"/>
            <a:ext cx="67065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200" kern="0" spc="-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최적의 시각화 서비스를 위한 지표선정 및 개발</a:t>
            </a:r>
            <a:endParaRPr lang="ko-KR" altLang="en-US" sz="2200" kern="0" spc="-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191" name="그룹 190"/>
          <p:cNvGrpSpPr/>
          <p:nvPr/>
        </p:nvGrpSpPr>
        <p:grpSpPr>
          <a:xfrm>
            <a:off x="3514992" y="2294711"/>
            <a:ext cx="6862722" cy="4654272"/>
            <a:chOff x="332656" y="2953193"/>
            <a:chExt cx="6444000" cy="3459592"/>
          </a:xfrm>
        </p:grpSpPr>
        <p:sp>
          <p:nvSpPr>
            <p:cNvPr id="192" name="Rectangle 32"/>
            <p:cNvSpPr>
              <a:spLocks noChangeArrowheads="1"/>
            </p:cNvSpPr>
            <p:nvPr/>
          </p:nvSpPr>
          <p:spPr bwMode="auto">
            <a:xfrm>
              <a:off x="332656" y="2953193"/>
              <a:ext cx="6444000" cy="3459592"/>
            </a:xfrm>
            <a:prstGeom prst="rect">
              <a:avLst/>
            </a:prstGeom>
            <a:solidFill>
              <a:schemeClr val="bg1"/>
            </a:solidFill>
            <a:ln w="38100">
              <a:pattFill prst="dkUpDiag">
                <a:fgClr>
                  <a:srgbClr val="DDDDDD"/>
                </a:fgClr>
                <a:bgClr>
                  <a:srgbClr val="FFFFFF"/>
                </a:bgClr>
              </a:pattFill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5405374" y="3053589"/>
              <a:ext cx="1298256" cy="32496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4039153" y="3053589"/>
              <a:ext cx="1298256" cy="32496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2672932" y="3053589"/>
              <a:ext cx="1298256" cy="32496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6" name="Freeform 877"/>
            <p:cNvSpPr>
              <a:spLocks/>
            </p:cNvSpPr>
            <p:nvPr/>
          </p:nvSpPr>
          <p:spPr bwMode="auto">
            <a:xfrm rot="5400000">
              <a:off x="4786486" y="4276987"/>
              <a:ext cx="1219305" cy="233030"/>
            </a:xfrm>
            <a:custGeom>
              <a:avLst/>
              <a:gdLst>
                <a:gd name="T0" fmla="*/ 211 w 1445"/>
                <a:gd name="T1" fmla="*/ 408 h 408"/>
                <a:gd name="T2" fmla="*/ 388 w 1445"/>
                <a:gd name="T3" fmla="*/ 184 h 408"/>
                <a:gd name="T4" fmla="*/ 0 w 1445"/>
                <a:gd name="T5" fmla="*/ 264 h 408"/>
                <a:gd name="T6" fmla="*/ 722 w 1445"/>
                <a:gd name="T7" fmla="*/ 0 h 408"/>
                <a:gd name="T8" fmla="*/ 1437 w 1445"/>
                <a:gd name="T9" fmla="*/ 264 h 408"/>
                <a:gd name="T10" fmla="*/ 1053 w 1445"/>
                <a:gd name="T11" fmla="*/ 182 h 408"/>
                <a:gd name="T12" fmla="*/ 1237 w 1445"/>
                <a:gd name="T13" fmla="*/ 408 h 408"/>
                <a:gd name="T14" fmla="*/ 211 w 1445"/>
                <a:gd name="T15" fmla="*/ 408 h 4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45" h="408">
                  <a:moveTo>
                    <a:pt x="211" y="408"/>
                  </a:moveTo>
                  <a:lnTo>
                    <a:pt x="388" y="184"/>
                  </a:lnTo>
                  <a:lnTo>
                    <a:pt x="0" y="264"/>
                  </a:lnTo>
                  <a:lnTo>
                    <a:pt x="725" y="0"/>
                  </a:lnTo>
                  <a:lnTo>
                    <a:pt x="1445" y="264"/>
                  </a:lnTo>
                  <a:lnTo>
                    <a:pt x="1061" y="182"/>
                  </a:lnTo>
                  <a:lnTo>
                    <a:pt x="1245" y="408"/>
                  </a:lnTo>
                  <a:lnTo>
                    <a:pt x="211" y="408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>
              <a:outerShdw dist="25400" dir="16200000" algn="ctr" rotWithShape="0">
                <a:schemeClr val="bg1"/>
              </a:outerShdw>
            </a:effectLst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1315918" y="3053588"/>
              <a:ext cx="1298256" cy="32496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98" name="Picture 4" descr="linked-open-dat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28611" y="3912661"/>
              <a:ext cx="787310" cy="601448"/>
            </a:xfrm>
            <a:prstGeom prst="rect">
              <a:avLst/>
            </a:prstGeom>
            <a:noFill/>
          </p:spPr>
        </p:pic>
        <p:sp>
          <p:nvSpPr>
            <p:cNvPr id="199" name="직사각형 198"/>
            <p:cNvSpPr/>
            <p:nvPr/>
          </p:nvSpPr>
          <p:spPr>
            <a:xfrm>
              <a:off x="5542990" y="4577198"/>
              <a:ext cx="961234" cy="343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시각화 데이터</a:t>
              </a:r>
              <a:endParaRPr lang="en-US" altLang="ko-KR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en-US" altLang="ko-KR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(DB)</a:t>
              </a:r>
            </a:p>
          </p:txBody>
        </p:sp>
        <p:sp>
          <p:nvSpPr>
            <p:cNvPr id="200" name="Freeform 877"/>
            <p:cNvSpPr>
              <a:spLocks/>
            </p:cNvSpPr>
            <p:nvPr/>
          </p:nvSpPr>
          <p:spPr bwMode="auto">
            <a:xfrm rot="5400000">
              <a:off x="573538" y="4420422"/>
              <a:ext cx="1219305" cy="233030"/>
            </a:xfrm>
            <a:custGeom>
              <a:avLst/>
              <a:gdLst>
                <a:gd name="T0" fmla="*/ 211 w 1445"/>
                <a:gd name="T1" fmla="*/ 408 h 408"/>
                <a:gd name="T2" fmla="*/ 388 w 1445"/>
                <a:gd name="T3" fmla="*/ 184 h 408"/>
                <a:gd name="T4" fmla="*/ 0 w 1445"/>
                <a:gd name="T5" fmla="*/ 264 h 408"/>
                <a:gd name="T6" fmla="*/ 722 w 1445"/>
                <a:gd name="T7" fmla="*/ 0 h 408"/>
                <a:gd name="T8" fmla="*/ 1437 w 1445"/>
                <a:gd name="T9" fmla="*/ 264 h 408"/>
                <a:gd name="T10" fmla="*/ 1053 w 1445"/>
                <a:gd name="T11" fmla="*/ 182 h 408"/>
                <a:gd name="T12" fmla="*/ 1237 w 1445"/>
                <a:gd name="T13" fmla="*/ 408 h 408"/>
                <a:gd name="T14" fmla="*/ 211 w 1445"/>
                <a:gd name="T15" fmla="*/ 408 h 4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45" h="408">
                  <a:moveTo>
                    <a:pt x="211" y="408"/>
                  </a:moveTo>
                  <a:lnTo>
                    <a:pt x="388" y="184"/>
                  </a:lnTo>
                  <a:lnTo>
                    <a:pt x="0" y="264"/>
                  </a:lnTo>
                  <a:lnTo>
                    <a:pt x="725" y="0"/>
                  </a:lnTo>
                  <a:lnTo>
                    <a:pt x="1445" y="264"/>
                  </a:lnTo>
                  <a:lnTo>
                    <a:pt x="1061" y="182"/>
                  </a:lnTo>
                  <a:lnTo>
                    <a:pt x="1245" y="408"/>
                  </a:lnTo>
                  <a:lnTo>
                    <a:pt x="211" y="408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>
              <a:outerShdw dist="25400" dir="16200000" algn="ctr" rotWithShape="0">
                <a:schemeClr val="bg1"/>
              </a:outerShdw>
            </a:effectLst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201" name="Picture 351" descr="db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806" y="3205797"/>
              <a:ext cx="594282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2" name="TextBox 201"/>
            <p:cNvSpPr txBox="1"/>
            <p:nvPr/>
          </p:nvSpPr>
          <p:spPr>
            <a:xfrm>
              <a:off x="368085" y="3682303"/>
              <a:ext cx="847728" cy="20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사이트 정보</a:t>
              </a:r>
            </a:p>
          </p:txBody>
        </p:sp>
        <p:pic>
          <p:nvPicPr>
            <p:cNvPr id="203" name="Picture 372" descr="db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952" y="3674310"/>
              <a:ext cx="546524" cy="365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" name="Picture 371" descr="db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5335" y="3856875"/>
              <a:ext cx="546524" cy="365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" name="Picture 371" descr="db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1848" y="3491745"/>
              <a:ext cx="546524" cy="365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" name="AutoShape 42"/>
            <p:cNvSpPr>
              <a:spLocks noChangeArrowheads="1"/>
            </p:cNvSpPr>
            <p:nvPr/>
          </p:nvSpPr>
          <p:spPr bwMode="auto">
            <a:xfrm>
              <a:off x="1373704" y="3120265"/>
              <a:ext cx="1188000" cy="1247792"/>
            </a:xfrm>
            <a:prstGeom prst="roundRect">
              <a:avLst>
                <a:gd name="adj" fmla="val 861"/>
              </a:avLst>
            </a:prstGeom>
            <a:pattFill prst="dkUpDiag">
              <a:fgClr>
                <a:srgbClr val="E0E0E0"/>
              </a:fgClr>
              <a:bgClr>
                <a:schemeClr val="bg1"/>
              </a:bgClr>
            </a:pattFill>
            <a:ln w="635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endParaRPr lang="ko-KR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-127"/>
              </a:endParaRPr>
            </a:p>
          </p:txBody>
        </p:sp>
        <p:sp>
          <p:nvSpPr>
            <p:cNvPr id="207" name="AutoShape 56"/>
            <p:cNvSpPr>
              <a:spLocks noChangeArrowheads="1"/>
            </p:cNvSpPr>
            <p:nvPr/>
          </p:nvSpPr>
          <p:spPr bwMode="auto">
            <a:xfrm>
              <a:off x="1462735" y="3186941"/>
              <a:ext cx="1044000" cy="292104"/>
            </a:xfrm>
            <a:prstGeom prst="roundRect">
              <a:avLst>
                <a:gd name="adj" fmla="val 4569"/>
              </a:avLst>
            </a:prstGeom>
            <a:gradFill rotWithShape="1">
              <a:gsLst>
                <a:gs pos="0">
                  <a:srgbClr val="475E88"/>
                </a:gs>
                <a:gs pos="100000">
                  <a:srgbClr val="829BC0"/>
                </a:gs>
              </a:gsLst>
              <a:lin ang="5400000" scaled="1"/>
            </a:gradFill>
            <a:ln w="6350" algn="ctr">
              <a:solidFill>
                <a:srgbClr val="475E88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유형분석</a:t>
              </a:r>
              <a:endParaRPr lang="ko-KR" altLang="ko-KR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08" name="AutoShape 42"/>
            <p:cNvSpPr>
              <a:spLocks noChangeArrowheads="1"/>
            </p:cNvSpPr>
            <p:nvPr/>
          </p:nvSpPr>
          <p:spPr bwMode="auto">
            <a:xfrm>
              <a:off x="2716933" y="3120265"/>
              <a:ext cx="1188000" cy="1260000"/>
            </a:xfrm>
            <a:prstGeom prst="roundRect">
              <a:avLst>
                <a:gd name="adj" fmla="val 861"/>
              </a:avLst>
            </a:prstGeom>
            <a:pattFill prst="dkUpDiag">
              <a:fgClr>
                <a:srgbClr val="E0E0E0"/>
              </a:fgClr>
              <a:bgClr>
                <a:schemeClr val="bg1"/>
              </a:bgClr>
            </a:pattFill>
            <a:ln w="635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endParaRPr lang="ko-KR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-127"/>
              </a:endParaRPr>
            </a:p>
          </p:txBody>
        </p:sp>
        <p:sp>
          <p:nvSpPr>
            <p:cNvPr id="209" name="AutoShape 56"/>
            <p:cNvSpPr>
              <a:spLocks noChangeArrowheads="1"/>
            </p:cNvSpPr>
            <p:nvPr/>
          </p:nvSpPr>
          <p:spPr bwMode="auto">
            <a:xfrm>
              <a:off x="2792080" y="3193291"/>
              <a:ext cx="1044000" cy="292104"/>
            </a:xfrm>
            <a:prstGeom prst="roundRect">
              <a:avLst>
                <a:gd name="adj" fmla="val 4569"/>
              </a:avLst>
            </a:prstGeom>
            <a:gradFill rotWithShape="1">
              <a:gsLst>
                <a:gs pos="0">
                  <a:srgbClr val="475E88"/>
                </a:gs>
                <a:gs pos="100000">
                  <a:srgbClr val="829BC0"/>
                </a:gs>
              </a:gsLst>
              <a:lin ang="5400000" scaled="1"/>
            </a:gradFill>
            <a:ln w="6350" algn="ctr">
              <a:solidFill>
                <a:srgbClr val="475E88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변환</a:t>
              </a:r>
              <a:endParaRPr lang="en-US" altLang="ko-KR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규칙 생성</a:t>
              </a:r>
            </a:p>
          </p:txBody>
        </p:sp>
        <p:sp>
          <p:nvSpPr>
            <p:cNvPr id="210" name="AutoShape 42"/>
            <p:cNvSpPr>
              <a:spLocks noChangeArrowheads="1"/>
            </p:cNvSpPr>
            <p:nvPr/>
          </p:nvSpPr>
          <p:spPr bwMode="auto">
            <a:xfrm>
              <a:off x="4086964" y="3120265"/>
              <a:ext cx="1188000" cy="1260000"/>
            </a:xfrm>
            <a:prstGeom prst="roundRect">
              <a:avLst>
                <a:gd name="adj" fmla="val 861"/>
              </a:avLst>
            </a:prstGeom>
            <a:pattFill prst="dkUpDiag">
              <a:fgClr>
                <a:srgbClr val="E0E0E0"/>
              </a:fgClr>
              <a:bgClr>
                <a:schemeClr val="bg1"/>
              </a:bgClr>
            </a:pattFill>
            <a:ln w="635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endParaRPr lang="ko-KR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-127"/>
              </a:endParaRPr>
            </a:p>
          </p:txBody>
        </p:sp>
        <p:sp>
          <p:nvSpPr>
            <p:cNvPr id="211" name="AutoShape 56"/>
            <p:cNvSpPr>
              <a:spLocks noChangeArrowheads="1"/>
            </p:cNvSpPr>
            <p:nvPr/>
          </p:nvSpPr>
          <p:spPr bwMode="auto">
            <a:xfrm>
              <a:off x="4157536" y="3193291"/>
              <a:ext cx="1044000" cy="292104"/>
            </a:xfrm>
            <a:prstGeom prst="roundRect">
              <a:avLst>
                <a:gd name="adj" fmla="val 4569"/>
              </a:avLst>
            </a:prstGeom>
            <a:gradFill rotWithShape="1">
              <a:gsLst>
                <a:gs pos="0">
                  <a:srgbClr val="475E88"/>
                </a:gs>
                <a:gs pos="100000">
                  <a:srgbClr val="829BC0"/>
                </a:gs>
              </a:gsLst>
              <a:lin ang="5400000" scaled="1"/>
            </a:gradFill>
            <a:ln w="6350" algn="ctr">
              <a:solidFill>
                <a:srgbClr val="475E88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시각화 유형</a:t>
              </a:r>
              <a:endParaRPr lang="en-US" altLang="ko-KR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정의 및 개발</a:t>
              </a:r>
            </a:p>
          </p:txBody>
        </p:sp>
        <p:cxnSp>
          <p:nvCxnSpPr>
            <p:cNvPr id="212" name="직선 화살표 연결선 211"/>
            <p:cNvCxnSpPr>
              <a:stCxn id="269" idx="3"/>
              <a:endCxn id="227" idx="1"/>
            </p:cNvCxnSpPr>
            <p:nvPr/>
          </p:nvCxnSpPr>
          <p:spPr>
            <a:xfrm>
              <a:off x="2490730" y="3942771"/>
              <a:ext cx="306981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직선 화살표 연결선 212"/>
            <p:cNvCxnSpPr>
              <a:stCxn id="227" idx="3"/>
              <a:endCxn id="228" idx="1"/>
            </p:cNvCxnSpPr>
            <p:nvPr/>
          </p:nvCxnSpPr>
          <p:spPr>
            <a:xfrm>
              <a:off x="3841711" y="3942771"/>
              <a:ext cx="315106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4" name="Picture 351" descr="db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806" y="3973030"/>
              <a:ext cx="594282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" name="TextBox 214"/>
            <p:cNvSpPr txBox="1"/>
            <p:nvPr/>
          </p:nvSpPr>
          <p:spPr>
            <a:xfrm>
              <a:off x="431302" y="4449536"/>
              <a:ext cx="721291" cy="20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기관 정보</a:t>
              </a:r>
            </a:p>
          </p:txBody>
        </p:sp>
        <p:pic>
          <p:nvPicPr>
            <p:cNvPr id="216" name="Picture 351" descr="db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806" y="4740263"/>
              <a:ext cx="594282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7" name="TextBox 216"/>
            <p:cNvSpPr txBox="1"/>
            <p:nvPr/>
          </p:nvSpPr>
          <p:spPr>
            <a:xfrm>
              <a:off x="368085" y="5171185"/>
              <a:ext cx="847728" cy="20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콘텐츠</a:t>
              </a:r>
              <a:r>
                <a:rPr lang="ko-KR" altLang="en-US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정보</a:t>
              </a:r>
            </a:p>
          </p:txBody>
        </p:sp>
        <p:pic>
          <p:nvPicPr>
            <p:cNvPr id="218" name="Picture 351" descr="db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806" y="5507496"/>
              <a:ext cx="594282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9" name="TextBox 218"/>
            <p:cNvSpPr txBox="1"/>
            <p:nvPr/>
          </p:nvSpPr>
          <p:spPr>
            <a:xfrm>
              <a:off x="431302" y="5983999"/>
              <a:ext cx="721291" cy="2058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분류 체계</a:t>
              </a:r>
            </a:p>
          </p:txBody>
        </p:sp>
        <p:sp>
          <p:nvSpPr>
            <p:cNvPr id="220" name="왼쪽으로 구부러진 화살표 129"/>
            <p:cNvSpPr/>
            <p:nvPr/>
          </p:nvSpPr>
          <p:spPr>
            <a:xfrm rot="10800000">
              <a:off x="3002484" y="4632882"/>
              <a:ext cx="288000" cy="538461"/>
            </a:xfrm>
            <a:prstGeom prst="curvedLeftArrow">
              <a:avLst>
                <a:gd name="adj1" fmla="val 22237"/>
                <a:gd name="adj2" fmla="val 47879"/>
                <a:gd name="adj3" fmla="val 135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21" name="왼쪽으로 구부러진 화살표 130"/>
            <p:cNvSpPr/>
            <p:nvPr/>
          </p:nvSpPr>
          <p:spPr>
            <a:xfrm>
              <a:off x="3363512" y="4540805"/>
              <a:ext cx="288000" cy="538461"/>
            </a:xfrm>
            <a:prstGeom prst="curvedLeftArrow">
              <a:avLst>
                <a:gd name="adj1" fmla="val 22237"/>
                <a:gd name="adj2" fmla="val 47879"/>
                <a:gd name="adj3" fmla="val 135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2907250" y="4738895"/>
              <a:ext cx="876312" cy="2058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Cycle</a:t>
              </a:r>
              <a:endParaRPr lang="ko-KR" altLang="en-US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223" name="꺾인 연결선 132"/>
            <p:cNvCxnSpPr>
              <a:stCxn id="265" idx="3"/>
              <a:endCxn id="263" idx="1"/>
            </p:cNvCxnSpPr>
            <p:nvPr/>
          </p:nvCxnSpPr>
          <p:spPr>
            <a:xfrm>
              <a:off x="1767727" y="5117745"/>
              <a:ext cx="110735" cy="21154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꺾인 연결선 133"/>
            <p:cNvCxnSpPr>
              <a:stCxn id="259" idx="1"/>
              <a:endCxn id="263" idx="3"/>
            </p:cNvCxnSpPr>
            <p:nvPr/>
          </p:nvCxnSpPr>
          <p:spPr>
            <a:xfrm rot="10800000">
              <a:off x="2093266" y="5329289"/>
              <a:ext cx="76104" cy="18256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꺾인 연결선 49"/>
            <p:cNvCxnSpPr>
              <a:stCxn id="263" idx="2"/>
              <a:endCxn id="267" idx="3"/>
            </p:cNvCxnSpPr>
            <p:nvPr/>
          </p:nvCxnSpPr>
          <p:spPr>
            <a:xfrm rot="5400000">
              <a:off x="1826014" y="5352002"/>
              <a:ext cx="101565" cy="218137"/>
            </a:xfrm>
            <a:prstGeom prst="bentConnector2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꺾인 연결선 49"/>
            <p:cNvCxnSpPr>
              <a:stCxn id="261" idx="1"/>
              <a:endCxn id="264" idx="0"/>
            </p:cNvCxnSpPr>
            <p:nvPr/>
          </p:nvCxnSpPr>
          <p:spPr>
            <a:xfrm rot="10800000" flipV="1">
              <a:off x="1984668" y="5117744"/>
              <a:ext cx="184702" cy="76543"/>
            </a:xfrm>
            <a:prstGeom prst="bentConnector2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모서리가 둥근 직사각형 136"/>
            <p:cNvSpPr>
              <a:spLocks noChangeArrowheads="1"/>
            </p:cNvSpPr>
            <p:nvPr/>
          </p:nvSpPr>
          <p:spPr bwMode="auto">
            <a:xfrm>
              <a:off x="2797711" y="3564771"/>
              <a:ext cx="1044000" cy="756000"/>
            </a:xfrm>
            <a:prstGeom prst="roundRect">
              <a:avLst>
                <a:gd name="adj" fmla="val 1157"/>
              </a:avLst>
            </a:prstGeom>
            <a:solidFill>
              <a:schemeClr val="bg1"/>
            </a:solidFill>
            <a:ln w="19050" algn="ctr">
              <a:solidFill>
                <a:srgbClr val="7F7F7F"/>
              </a:solidFill>
              <a:round/>
              <a:headEnd/>
              <a:tailEnd type="triangle" w="med" len="med"/>
            </a:ln>
            <a:extLst/>
          </p:spPr>
          <p:txBody>
            <a:bodyPr lIns="36000" rIns="36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28" name="모서리가 둥근 직사각형 137"/>
            <p:cNvSpPr>
              <a:spLocks noChangeArrowheads="1"/>
            </p:cNvSpPr>
            <p:nvPr/>
          </p:nvSpPr>
          <p:spPr bwMode="auto">
            <a:xfrm>
              <a:off x="4156817" y="3564771"/>
              <a:ext cx="1044000" cy="756000"/>
            </a:xfrm>
            <a:prstGeom prst="roundRect">
              <a:avLst>
                <a:gd name="adj" fmla="val 1157"/>
              </a:avLst>
            </a:prstGeom>
            <a:solidFill>
              <a:schemeClr val="bg1"/>
            </a:solidFill>
            <a:ln w="19050" algn="ctr">
              <a:solidFill>
                <a:srgbClr val="7F7F7F"/>
              </a:solidFill>
              <a:round/>
              <a:headEnd/>
              <a:tailEnd type="triangle" w="med" len="med"/>
            </a:ln>
            <a:extLst/>
          </p:spPr>
          <p:txBody>
            <a:bodyPr lIns="36000" rIns="36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kern="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229" name="Picture 84" descr="핵심성공요소2"/>
            <p:cNvPicPr>
              <a:picLocks noChangeAspect="1" noChangeArrowheads="1"/>
            </p:cNvPicPr>
            <p:nvPr/>
          </p:nvPicPr>
          <p:blipFill>
            <a:blip r:embed="rId5" cstate="print">
              <a:lum bright="6000"/>
              <a:grayscl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3082" t="82970"/>
            <a:stretch>
              <a:fillRect/>
            </a:stretch>
          </p:blipFill>
          <p:spPr bwMode="auto">
            <a:xfrm>
              <a:off x="5435710" y="4953697"/>
              <a:ext cx="1123942" cy="693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0" name="AutoShape 36"/>
            <p:cNvSpPr>
              <a:spLocks noChangeArrowheads="1"/>
            </p:cNvSpPr>
            <p:nvPr/>
          </p:nvSpPr>
          <p:spPr bwMode="auto">
            <a:xfrm>
              <a:off x="1373704" y="5913038"/>
              <a:ext cx="1188000" cy="309562"/>
            </a:xfrm>
            <a:prstGeom prst="roundRect">
              <a:avLst>
                <a:gd name="adj" fmla="val 3269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EAEAEA"/>
                </a:gs>
              </a:gsLst>
              <a:lin ang="5400000" scaled="1"/>
            </a:gradFill>
            <a:ln w="9525">
              <a:solidFill>
                <a:srgbClr val="969696">
                  <a:alpha val="7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표준 설계</a:t>
              </a:r>
              <a:endParaRPr kumimoji="0"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31" name="AutoShape 36"/>
            <p:cNvSpPr>
              <a:spLocks noChangeArrowheads="1"/>
            </p:cNvSpPr>
            <p:nvPr/>
          </p:nvSpPr>
          <p:spPr bwMode="auto">
            <a:xfrm>
              <a:off x="2732305" y="5913038"/>
              <a:ext cx="1188000" cy="309562"/>
            </a:xfrm>
            <a:prstGeom prst="roundRect">
              <a:avLst>
                <a:gd name="adj" fmla="val 3269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EAEAEA"/>
                </a:gs>
              </a:gsLst>
              <a:lin ang="5400000" scaled="1"/>
            </a:gradFill>
            <a:ln w="9525">
              <a:solidFill>
                <a:srgbClr val="969696">
                  <a:alpha val="7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변환</a:t>
              </a:r>
              <a:endParaRPr kumimoji="0"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32" name="AutoShape 36"/>
            <p:cNvSpPr>
              <a:spLocks noChangeArrowheads="1"/>
            </p:cNvSpPr>
            <p:nvPr/>
          </p:nvSpPr>
          <p:spPr bwMode="auto">
            <a:xfrm>
              <a:off x="4096939" y="5913038"/>
              <a:ext cx="1188000" cy="309562"/>
            </a:xfrm>
            <a:prstGeom prst="roundRect">
              <a:avLst>
                <a:gd name="adj" fmla="val 3269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EAEAEA"/>
                </a:gs>
              </a:gsLst>
              <a:lin ang="5400000" scaled="1"/>
            </a:gradFill>
            <a:ln w="9525">
              <a:solidFill>
                <a:srgbClr val="969696">
                  <a:alpha val="7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생성</a:t>
              </a:r>
              <a:endParaRPr kumimoji="0"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33" name="AutoShape 36"/>
            <p:cNvSpPr>
              <a:spLocks noChangeArrowheads="1"/>
            </p:cNvSpPr>
            <p:nvPr/>
          </p:nvSpPr>
          <p:spPr bwMode="auto">
            <a:xfrm>
              <a:off x="5464747" y="5905418"/>
              <a:ext cx="1188000" cy="309562"/>
            </a:xfrm>
            <a:prstGeom prst="roundRect">
              <a:avLst>
                <a:gd name="adj" fmla="val 3269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EAEAEA"/>
                </a:gs>
              </a:gsLst>
              <a:lin ang="5400000" scaled="1"/>
            </a:gradFill>
            <a:ln w="9525">
              <a:solidFill>
                <a:srgbClr val="969696">
                  <a:alpha val="7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서비스 개발</a:t>
              </a:r>
              <a:endParaRPr kumimoji="0"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34" name="AutoShape 42"/>
            <p:cNvSpPr>
              <a:spLocks noChangeArrowheads="1"/>
            </p:cNvSpPr>
            <p:nvPr/>
          </p:nvSpPr>
          <p:spPr bwMode="auto">
            <a:xfrm>
              <a:off x="4092595" y="4495551"/>
              <a:ext cx="1188000" cy="1260000"/>
            </a:xfrm>
            <a:prstGeom prst="roundRect">
              <a:avLst>
                <a:gd name="adj" fmla="val 861"/>
              </a:avLst>
            </a:prstGeom>
            <a:pattFill prst="dkUpDiag">
              <a:fgClr>
                <a:srgbClr val="E0E0E0"/>
              </a:fgClr>
              <a:bgClr>
                <a:schemeClr val="bg1"/>
              </a:bgClr>
            </a:pattFill>
            <a:ln w="635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endParaRPr lang="ko-KR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-127"/>
              </a:endParaRPr>
            </a:p>
          </p:txBody>
        </p:sp>
        <p:sp>
          <p:nvSpPr>
            <p:cNvPr id="235" name="AutoShape 56"/>
            <p:cNvSpPr>
              <a:spLocks noChangeArrowheads="1"/>
            </p:cNvSpPr>
            <p:nvPr/>
          </p:nvSpPr>
          <p:spPr bwMode="auto">
            <a:xfrm>
              <a:off x="4155949" y="4568577"/>
              <a:ext cx="1044000" cy="292104"/>
            </a:xfrm>
            <a:prstGeom prst="roundRect">
              <a:avLst>
                <a:gd name="adj" fmla="val 4569"/>
              </a:avLst>
            </a:prstGeom>
            <a:gradFill rotWithShape="1">
              <a:gsLst>
                <a:gs pos="0">
                  <a:srgbClr val="475E88"/>
                </a:gs>
                <a:gs pos="100000">
                  <a:srgbClr val="829BC0"/>
                </a:gs>
              </a:gsLst>
              <a:lin ang="5400000" scaled="1"/>
            </a:gradFill>
            <a:ln w="6350" algn="ctr">
              <a:solidFill>
                <a:srgbClr val="475E88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데이터유효성 </a:t>
              </a:r>
              <a:endParaRPr lang="en-US" altLang="ko-KR" sz="12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검증</a:t>
              </a:r>
              <a:endParaRPr lang="ko-KR" altLang="ko-KR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236" name="그룹 235"/>
            <p:cNvGrpSpPr/>
            <p:nvPr/>
          </p:nvGrpSpPr>
          <p:grpSpPr>
            <a:xfrm>
              <a:off x="4155230" y="4940057"/>
              <a:ext cx="1044000" cy="756000"/>
              <a:chOff x="4159260" y="3528993"/>
              <a:chExt cx="1044000" cy="756000"/>
            </a:xfrm>
          </p:grpSpPr>
          <p:sp>
            <p:nvSpPr>
              <p:cNvPr id="276" name="모서리가 둥근 직사각형 146"/>
              <p:cNvSpPr>
                <a:spLocks noChangeArrowheads="1"/>
              </p:cNvSpPr>
              <p:nvPr/>
            </p:nvSpPr>
            <p:spPr bwMode="auto">
              <a:xfrm>
                <a:off x="4159260" y="3528993"/>
                <a:ext cx="1044000" cy="756000"/>
              </a:xfrm>
              <a:prstGeom prst="roundRect">
                <a:avLst>
                  <a:gd name="adj" fmla="val 1157"/>
                </a:avLst>
              </a:prstGeom>
              <a:solidFill>
                <a:schemeClr val="bg1"/>
              </a:solidFill>
              <a:ln w="19050" algn="ctr">
                <a:solidFill>
                  <a:srgbClr val="7F7F7F"/>
                </a:solidFill>
                <a:round/>
                <a:headEnd/>
                <a:tailEnd type="triangle" w="med" len="med"/>
              </a:ln>
              <a:extLst/>
            </p:spPr>
            <p:txBody>
              <a:bodyPr lIns="36000" rIns="3600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200" kern="0" dirty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4232579" y="3615671"/>
                <a:ext cx="252000" cy="144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78" name="자유형 148"/>
              <p:cNvSpPr/>
              <p:nvPr/>
            </p:nvSpPr>
            <p:spPr>
              <a:xfrm>
                <a:off x="4230698" y="3544233"/>
                <a:ext cx="252000" cy="180000"/>
              </a:xfrm>
              <a:custGeom>
                <a:avLst/>
                <a:gdLst>
                  <a:gd name="connsiteX0" fmla="*/ 0 w 1003300"/>
                  <a:gd name="connsiteY0" fmla="*/ 349250 h 781050"/>
                  <a:gd name="connsiteX1" fmla="*/ 400050 w 1003300"/>
                  <a:gd name="connsiteY1" fmla="*/ 781050 h 781050"/>
                  <a:gd name="connsiteX2" fmla="*/ 1003300 w 1003300"/>
                  <a:gd name="connsiteY2" fmla="*/ 152400 h 781050"/>
                  <a:gd name="connsiteX3" fmla="*/ 774700 w 1003300"/>
                  <a:gd name="connsiteY3" fmla="*/ 0 h 781050"/>
                  <a:gd name="connsiteX4" fmla="*/ 406400 w 1003300"/>
                  <a:gd name="connsiteY4" fmla="*/ 495300 h 781050"/>
                  <a:gd name="connsiteX5" fmla="*/ 209550 w 1003300"/>
                  <a:gd name="connsiteY5" fmla="*/ 177800 h 781050"/>
                  <a:gd name="connsiteX6" fmla="*/ 0 w 1003300"/>
                  <a:gd name="connsiteY6" fmla="*/ 349250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300" h="781050">
                    <a:moveTo>
                      <a:pt x="0" y="349250"/>
                    </a:moveTo>
                    <a:lnTo>
                      <a:pt x="400050" y="781050"/>
                    </a:lnTo>
                    <a:lnTo>
                      <a:pt x="1003300" y="152400"/>
                    </a:lnTo>
                    <a:lnTo>
                      <a:pt x="774700" y="0"/>
                    </a:lnTo>
                    <a:lnTo>
                      <a:pt x="406400" y="495300"/>
                    </a:lnTo>
                    <a:lnTo>
                      <a:pt x="209550" y="177800"/>
                    </a:lnTo>
                    <a:lnTo>
                      <a:pt x="0" y="34925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>
                <a:off x="4637227" y="3615671"/>
                <a:ext cx="252000" cy="144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4232286" y="3890313"/>
                <a:ext cx="252000" cy="144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4637520" y="3890313"/>
                <a:ext cx="252000" cy="144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82" name="자유형 152"/>
              <p:cNvSpPr/>
              <p:nvPr/>
            </p:nvSpPr>
            <p:spPr>
              <a:xfrm>
                <a:off x="4635639" y="3818875"/>
                <a:ext cx="252000" cy="180000"/>
              </a:xfrm>
              <a:custGeom>
                <a:avLst/>
                <a:gdLst>
                  <a:gd name="connsiteX0" fmla="*/ 0 w 1003300"/>
                  <a:gd name="connsiteY0" fmla="*/ 349250 h 781050"/>
                  <a:gd name="connsiteX1" fmla="*/ 400050 w 1003300"/>
                  <a:gd name="connsiteY1" fmla="*/ 781050 h 781050"/>
                  <a:gd name="connsiteX2" fmla="*/ 1003300 w 1003300"/>
                  <a:gd name="connsiteY2" fmla="*/ 152400 h 781050"/>
                  <a:gd name="connsiteX3" fmla="*/ 774700 w 1003300"/>
                  <a:gd name="connsiteY3" fmla="*/ 0 h 781050"/>
                  <a:gd name="connsiteX4" fmla="*/ 406400 w 1003300"/>
                  <a:gd name="connsiteY4" fmla="*/ 495300 h 781050"/>
                  <a:gd name="connsiteX5" fmla="*/ 209550 w 1003300"/>
                  <a:gd name="connsiteY5" fmla="*/ 177800 h 781050"/>
                  <a:gd name="connsiteX6" fmla="*/ 0 w 1003300"/>
                  <a:gd name="connsiteY6" fmla="*/ 349250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300" h="781050">
                    <a:moveTo>
                      <a:pt x="0" y="349250"/>
                    </a:moveTo>
                    <a:lnTo>
                      <a:pt x="400050" y="781050"/>
                    </a:lnTo>
                    <a:lnTo>
                      <a:pt x="1003300" y="152400"/>
                    </a:lnTo>
                    <a:lnTo>
                      <a:pt x="774700" y="0"/>
                    </a:lnTo>
                    <a:lnTo>
                      <a:pt x="406400" y="495300"/>
                    </a:lnTo>
                    <a:lnTo>
                      <a:pt x="209550" y="177800"/>
                    </a:lnTo>
                    <a:lnTo>
                      <a:pt x="0" y="34925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283" name="Picture 18" descr="http://image.spreadshirt.com/image-server/v1/designs/10246854,width=190,height=190/hand-point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t="12169" b="10587"/>
              <a:stretch>
                <a:fillRect/>
              </a:stretch>
            </p:blipFill>
            <p:spPr bwMode="auto">
              <a:xfrm rot="14245993">
                <a:off x="4849470" y="3939189"/>
                <a:ext cx="324000" cy="297199"/>
              </a:xfrm>
              <a:prstGeom prst="rect">
                <a:avLst/>
              </a:prstGeom>
              <a:noFill/>
            </p:spPr>
          </p:pic>
        </p:grpSp>
        <p:sp>
          <p:nvSpPr>
            <p:cNvPr id="237" name="AutoShape 42"/>
            <p:cNvSpPr>
              <a:spLocks noChangeArrowheads="1"/>
            </p:cNvSpPr>
            <p:nvPr/>
          </p:nvSpPr>
          <p:spPr bwMode="auto">
            <a:xfrm>
              <a:off x="1373704" y="4495551"/>
              <a:ext cx="1188000" cy="1247792"/>
            </a:xfrm>
            <a:prstGeom prst="roundRect">
              <a:avLst>
                <a:gd name="adj" fmla="val 861"/>
              </a:avLst>
            </a:prstGeom>
            <a:pattFill prst="dkUpDiag">
              <a:fgClr>
                <a:srgbClr val="E0E0E0"/>
              </a:fgClr>
              <a:bgClr>
                <a:schemeClr val="bg1"/>
              </a:bgClr>
            </a:pattFill>
            <a:ln w="635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endParaRPr lang="ko-KR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  <a:cs typeface="한컴바탕" pitchFamily="18" charset="-127"/>
              </a:endParaRPr>
            </a:p>
          </p:txBody>
        </p:sp>
        <p:sp>
          <p:nvSpPr>
            <p:cNvPr id="238" name="AutoShape 56"/>
            <p:cNvSpPr>
              <a:spLocks noChangeArrowheads="1"/>
            </p:cNvSpPr>
            <p:nvPr/>
          </p:nvSpPr>
          <p:spPr bwMode="auto">
            <a:xfrm>
              <a:off x="1446730" y="4568577"/>
              <a:ext cx="1044000" cy="292104"/>
            </a:xfrm>
            <a:prstGeom prst="roundRect">
              <a:avLst>
                <a:gd name="adj" fmla="val 4569"/>
              </a:avLst>
            </a:prstGeom>
            <a:gradFill rotWithShape="1">
              <a:gsLst>
                <a:gs pos="0">
                  <a:srgbClr val="475E88"/>
                </a:gs>
                <a:gs pos="100000">
                  <a:srgbClr val="829BC0"/>
                </a:gs>
              </a:gsLst>
              <a:lin ang="5400000" scaled="1"/>
            </a:gradFill>
            <a:ln w="6350" algn="ctr">
              <a:solidFill>
                <a:srgbClr val="475E88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데이터셋</a:t>
              </a:r>
              <a:endParaRPr lang="en-US" altLang="ko-KR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스키마</a:t>
              </a:r>
              <a:r>
                <a:rPr lang="en-US" altLang="ko-KR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r>
                <a:rPr lang="ko-KR" altLang="en-US" sz="12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</a:t>
              </a:r>
              <a:endParaRPr lang="ko-KR" altLang="ko-KR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239" name="그룹 175"/>
            <p:cNvGrpSpPr/>
            <p:nvPr/>
          </p:nvGrpSpPr>
          <p:grpSpPr>
            <a:xfrm>
              <a:off x="1446730" y="3564771"/>
              <a:ext cx="1044000" cy="756000"/>
              <a:chOff x="7215206" y="2500306"/>
              <a:chExt cx="1419636" cy="756000"/>
            </a:xfrm>
          </p:grpSpPr>
          <p:sp>
            <p:nvSpPr>
              <p:cNvPr id="269" name="모서리가 둥근 직사각형 157"/>
              <p:cNvSpPr>
                <a:spLocks noChangeArrowheads="1"/>
              </p:cNvSpPr>
              <p:nvPr/>
            </p:nvSpPr>
            <p:spPr bwMode="auto">
              <a:xfrm>
                <a:off x="7215206" y="2500306"/>
                <a:ext cx="1419636" cy="756000"/>
              </a:xfrm>
              <a:prstGeom prst="roundRect">
                <a:avLst>
                  <a:gd name="adj" fmla="val 1157"/>
                </a:avLst>
              </a:prstGeom>
              <a:solidFill>
                <a:schemeClr val="bg1"/>
              </a:solidFill>
              <a:ln w="19050" algn="ctr">
                <a:solidFill>
                  <a:srgbClr val="7F7F7F"/>
                </a:solidFill>
                <a:round/>
                <a:headEnd/>
                <a:tailEnd type="triangle" w="med" len="med"/>
              </a:ln>
              <a:extLst/>
            </p:spPr>
            <p:txBody>
              <a:bodyPr lIns="36000" rIns="3600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200" kern="0" dirty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70" name="원형 화살표 158"/>
              <p:cNvSpPr/>
              <p:nvPr/>
            </p:nvSpPr>
            <p:spPr>
              <a:xfrm rot="12403780">
                <a:off x="7295592" y="2765036"/>
                <a:ext cx="428628" cy="35719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4324162"/>
                  <a:gd name="adj5" fmla="val 125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71" name="원형 화살표 159"/>
              <p:cNvSpPr/>
              <p:nvPr/>
            </p:nvSpPr>
            <p:spPr>
              <a:xfrm rot="20680542">
                <a:off x="7414776" y="2537491"/>
                <a:ext cx="428628" cy="35719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4324162"/>
                  <a:gd name="adj5" fmla="val 125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72" name=" 3"/>
              <p:cNvSpPr/>
              <p:nvPr/>
            </p:nvSpPr>
            <p:spPr>
              <a:xfrm rot="20700000">
                <a:off x="7347070" y="2688505"/>
                <a:ext cx="342671" cy="252000"/>
              </a:xfrm>
              <a:prstGeom prst="gear6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3" name=" 3"/>
              <p:cNvSpPr/>
              <p:nvPr/>
            </p:nvSpPr>
            <p:spPr>
              <a:xfrm rot="20700000">
                <a:off x="7644974" y="2688505"/>
                <a:ext cx="342671" cy="252000"/>
              </a:xfrm>
              <a:prstGeom prst="gear6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4" name=" 3"/>
              <p:cNvSpPr/>
              <p:nvPr/>
            </p:nvSpPr>
            <p:spPr>
              <a:xfrm rot="20700000">
                <a:off x="7491958" y="2887602"/>
                <a:ext cx="342671" cy="252000"/>
              </a:xfrm>
              <a:prstGeom prst="gear6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pic>
            <p:nvPicPr>
              <p:cNvPr id="275" name="그림 274" descr="rdf.pn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82926" y="2640206"/>
                <a:ext cx="571504" cy="492966"/>
              </a:xfrm>
              <a:prstGeom prst="rect">
                <a:avLst/>
              </a:prstGeom>
            </p:spPr>
          </p:pic>
        </p:grpSp>
        <p:pic>
          <p:nvPicPr>
            <p:cNvPr id="240" name="Picture 14" descr="http://www.w3.org/RDF/icons/rdf_w3c_icon.9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454945" y="3616524"/>
              <a:ext cx="255591" cy="328617"/>
            </a:xfrm>
            <a:prstGeom prst="rect">
              <a:avLst/>
            </a:prstGeom>
            <a:noFill/>
          </p:spPr>
        </p:pic>
        <p:sp>
          <p:nvSpPr>
            <p:cNvPr id="241" name="순서도: 다중 문서 240"/>
            <p:cNvSpPr/>
            <p:nvPr/>
          </p:nvSpPr>
          <p:spPr>
            <a:xfrm>
              <a:off x="2980277" y="3991882"/>
              <a:ext cx="730260" cy="287909"/>
            </a:xfrm>
            <a:prstGeom prst="flowChartMultidocumen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2940440" y="4047419"/>
              <a:ext cx="660558" cy="171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Rule  files</a:t>
              </a:r>
            </a:p>
          </p:txBody>
        </p:sp>
        <p:pic>
          <p:nvPicPr>
            <p:cNvPr id="243" name="Picture 371" descr="db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737" y="3637797"/>
              <a:ext cx="401643" cy="328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4" name="줄무늬가 있는 오른쪽 화살표 171"/>
            <p:cNvSpPr/>
            <p:nvPr/>
          </p:nvSpPr>
          <p:spPr>
            <a:xfrm>
              <a:off x="3272380" y="3710823"/>
              <a:ext cx="180000" cy="180000"/>
            </a:xfrm>
            <a:prstGeom prst="strip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245" name="직선 화살표 연결선 244"/>
            <p:cNvCxnSpPr>
              <a:stCxn id="228" idx="2"/>
              <a:endCxn id="235" idx="0"/>
            </p:cNvCxnSpPr>
            <p:nvPr/>
          </p:nvCxnSpPr>
          <p:spPr>
            <a:xfrm flipH="1">
              <a:off x="4677949" y="4320771"/>
              <a:ext cx="868" cy="24780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화살표 연결선 245"/>
            <p:cNvCxnSpPr>
              <a:stCxn id="238" idx="0"/>
              <a:endCxn id="269" idx="2"/>
            </p:cNvCxnSpPr>
            <p:nvPr/>
          </p:nvCxnSpPr>
          <p:spPr>
            <a:xfrm flipV="1">
              <a:off x="1968730" y="4320771"/>
              <a:ext cx="0" cy="247806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화살표 연결선 246"/>
            <p:cNvCxnSpPr/>
            <p:nvPr/>
          </p:nvCxnSpPr>
          <p:spPr>
            <a:xfrm flipH="1" flipV="1">
              <a:off x="2490730" y="5353908"/>
              <a:ext cx="1627080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8" name="그룹 247"/>
            <p:cNvGrpSpPr/>
            <p:nvPr/>
          </p:nvGrpSpPr>
          <p:grpSpPr>
            <a:xfrm>
              <a:off x="1446730" y="4923372"/>
              <a:ext cx="1044000" cy="756000"/>
              <a:chOff x="1530324" y="3528993"/>
              <a:chExt cx="1044000" cy="756000"/>
            </a:xfrm>
          </p:grpSpPr>
          <p:sp>
            <p:nvSpPr>
              <p:cNvPr id="253" name="모서리가 둥근 직사각형 176"/>
              <p:cNvSpPr>
                <a:spLocks noChangeArrowheads="1"/>
              </p:cNvSpPr>
              <p:nvPr/>
            </p:nvSpPr>
            <p:spPr bwMode="auto">
              <a:xfrm>
                <a:off x="1530324" y="3528993"/>
                <a:ext cx="1044000" cy="756000"/>
              </a:xfrm>
              <a:prstGeom prst="roundRect">
                <a:avLst>
                  <a:gd name="adj" fmla="val 1157"/>
                </a:avLst>
              </a:prstGeom>
              <a:solidFill>
                <a:schemeClr val="bg1"/>
              </a:solidFill>
              <a:ln w="19050" algn="ctr">
                <a:solidFill>
                  <a:srgbClr val="7F7F7F"/>
                </a:solidFill>
                <a:round/>
                <a:headEnd/>
                <a:tailEnd type="triangle" w="med" len="med"/>
              </a:ln>
              <a:extLst/>
            </p:spPr>
            <p:txBody>
              <a:bodyPr lIns="36000" rIns="3600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200" kern="0" dirty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254" name="그룹 170"/>
              <p:cNvGrpSpPr/>
              <p:nvPr/>
            </p:nvGrpSpPr>
            <p:grpSpPr>
              <a:xfrm>
                <a:off x="1635321" y="3982474"/>
                <a:ext cx="216000" cy="216000"/>
                <a:chOff x="1603350" y="4184234"/>
                <a:chExt cx="285752" cy="285752"/>
              </a:xfrm>
            </p:grpSpPr>
            <p:sp>
              <p:nvSpPr>
                <p:cNvPr id="267" name="직사각형 266"/>
                <p:cNvSpPr/>
                <p:nvPr/>
              </p:nvSpPr>
              <p:spPr>
                <a:xfrm>
                  <a:off x="1603350" y="4255672"/>
                  <a:ext cx="285752" cy="214314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68" name="직사각형 267"/>
                <p:cNvSpPr/>
                <p:nvPr/>
              </p:nvSpPr>
              <p:spPr>
                <a:xfrm>
                  <a:off x="1603350" y="4184234"/>
                  <a:ext cx="285752" cy="714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255" name="그룹 171"/>
              <p:cNvGrpSpPr/>
              <p:nvPr/>
            </p:nvGrpSpPr>
            <p:grpSpPr>
              <a:xfrm>
                <a:off x="1635321" y="3588366"/>
                <a:ext cx="216000" cy="216000"/>
                <a:chOff x="1603350" y="3755606"/>
                <a:chExt cx="285752" cy="285752"/>
              </a:xfrm>
            </p:grpSpPr>
            <p:sp>
              <p:nvSpPr>
                <p:cNvPr id="265" name="직사각형 264"/>
                <p:cNvSpPr/>
                <p:nvPr/>
              </p:nvSpPr>
              <p:spPr>
                <a:xfrm>
                  <a:off x="1603350" y="3827044"/>
                  <a:ext cx="285752" cy="214314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66" name="직사각형 265"/>
                <p:cNvSpPr/>
                <p:nvPr/>
              </p:nvSpPr>
              <p:spPr>
                <a:xfrm>
                  <a:off x="1603350" y="3755606"/>
                  <a:ext cx="285752" cy="714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256" name="그룹 169"/>
              <p:cNvGrpSpPr/>
              <p:nvPr/>
            </p:nvGrpSpPr>
            <p:grpSpPr>
              <a:xfrm>
                <a:off x="1960860" y="3799909"/>
                <a:ext cx="216000" cy="216000"/>
                <a:chOff x="2018882" y="3969920"/>
                <a:chExt cx="287343" cy="285752"/>
              </a:xfrm>
            </p:grpSpPr>
            <p:sp>
              <p:nvSpPr>
                <p:cNvPr id="263" name="직사각형 262"/>
                <p:cNvSpPr/>
                <p:nvPr/>
              </p:nvSpPr>
              <p:spPr>
                <a:xfrm>
                  <a:off x="2020473" y="4041358"/>
                  <a:ext cx="285752" cy="21431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64" name="직사각형 263"/>
                <p:cNvSpPr/>
                <p:nvPr/>
              </p:nvSpPr>
              <p:spPr>
                <a:xfrm>
                  <a:off x="2018882" y="3969920"/>
                  <a:ext cx="285752" cy="714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257" name="그룹 173"/>
              <p:cNvGrpSpPr/>
              <p:nvPr/>
            </p:nvGrpSpPr>
            <p:grpSpPr>
              <a:xfrm>
                <a:off x="2252964" y="3588366"/>
                <a:ext cx="216000" cy="216000"/>
                <a:chOff x="2449101" y="3755606"/>
                <a:chExt cx="285752" cy="285752"/>
              </a:xfrm>
            </p:grpSpPr>
            <p:sp>
              <p:nvSpPr>
                <p:cNvPr id="261" name="직사각형 260"/>
                <p:cNvSpPr/>
                <p:nvPr/>
              </p:nvSpPr>
              <p:spPr>
                <a:xfrm>
                  <a:off x="2449101" y="3827044"/>
                  <a:ext cx="285752" cy="214314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62" name="직사각형 261"/>
                <p:cNvSpPr/>
                <p:nvPr/>
              </p:nvSpPr>
              <p:spPr>
                <a:xfrm>
                  <a:off x="2449101" y="3755606"/>
                  <a:ext cx="285752" cy="714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258" name="그룹 172"/>
              <p:cNvGrpSpPr/>
              <p:nvPr/>
            </p:nvGrpSpPr>
            <p:grpSpPr>
              <a:xfrm>
                <a:off x="2252964" y="3982474"/>
                <a:ext cx="216000" cy="216000"/>
                <a:chOff x="2449101" y="4184234"/>
                <a:chExt cx="285752" cy="285752"/>
              </a:xfrm>
            </p:grpSpPr>
            <p:sp>
              <p:nvSpPr>
                <p:cNvPr id="259" name="직사각형 258"/>
                <p:cNvSpPr/>
                <p:nvPr/>
              </p:nvSpPr>
              <p:spPr>
                <a:xfrm>
                  <a:off x="2449101" y="4255672"/>
                  <a:ext cx="285752" cy="214314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60" name="직사각형 259"/>
                <p:cNvSpPr/>
                <p:nvPr/>
              </p:nvSpPr>
              <p:spPr>
                <a:xfrm>
                  <a:off x="2449101" y="4184234"/>
                  <a:ext cx="285752" cy="714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120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</p:grpSp>
        <p:sp>
          <p:nvSpPr>
            <p:cNvPr id="249" name="줄무늬가 있는 오른쪽 화살표 192"/>
            <p:cNvSpPr/>
            <p:nvPr/>
          </p:nvSpPr>
          <p:spPr>
            <a:xfrm>
              <a:off x="2562421" y="5995902"/>
              <a:ext cx="180000" cy="1800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0" name="줄무늬가 있는 오른쪽 화살표 193"/>
            <p:cNvSpPr/>
            <p:nvPr/>
          </p:nvSpPr>
          <p:spPr>
            <a:xfrm>
              <a:off x="3943882" y="5995902"/>
              <a:ext cx="180000" cy="1800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51" name="줄무늬가 있는 오른쪽 화살표 194"/>
            <p:cNvSpPr/>
            <p:nvPr/>
          </p:nvSpPr>
          <p:spPr>
            <a:xfrm>
              <a:off x="5311081" y="5995902"/>
              <a:ext cx="180000" cy="1800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cxnSp>
          <p:nvCxnSpPr>
            <p:cNvPr id="252" name="직선 연결선 251"/>
            <p:cNvCxnSpPr/>
            <p:nvPr/>
          </p:nvCxnSpPr>
          <p:spPr>
            <a:xfrm>
              <a:off x="1334110" y="5836197"/>
              <a:ext cx="536400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그룹 283"/>
          <p:cNvGrpSpPr/>
          <p:nvPr/>
        </p:nvGrpSpPr>
        <p:grpSpPr>
          <a:xfrm>
            <a:off x="7831990" y="3355855"/>
            <a:ext cx="654119" cy="643448"/>
            <a:chOff x="7047592" y="5864370"/>
            <a:chExt cx="959553" cy="884006"/>
          </a:xfrm>
        </p:grpSpPr>
        <p:pic>
          <p:nvPicPr>
            <p:cNvPr id="285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4608" y="5864370"/>
              <a:ext cx="420714" cy="367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6" name="Picture 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5991" y="5864370"/>
              <a:ext cx="471154" cy="411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7" name="Picture 1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592" y="6284133"/>
              <a:ext cx="427729" cy="464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8" name="Picture 1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5991" y="6287952"/>
              <a:ext cx="471154" cy="449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2" name="그룹 131"/>
          <p:cNvGrpSpPr/>
          <p:nvPr/>
        </p:nvGrpSpPr>
        <p:grpSpPr>
          <a:xfrm>
            <a:off x="391968" y="3573891"/>
            <a:ext cx="2623372" cy="242887"/>
            <a:chOff x="566545" y="2233593"/>
            <a:chExt cx="2623372" cy="242887"/>
          </a:xfrm>
        </p:grpSpPr>
        <p:sp>
          <p:nvSpPr>
            <p:cNvPr id="133" name="TextBox 132"/>
            <p:cNvSpPr txBox="1"/>
            <p:nvPr/>
          </p:nvSpPr>
          <p:spPr>
            <a:xfrm>
              <a:off x="687305" y="2233593"/>
              <a:ext cx="2502612" cy="242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데이터셋</a:t>
              </a:r>
              <a:r>
                <a:rPr lang="en-US" altLang="ko-KR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스키마</a:t>
              </a:r>
              <a:r>
                <a:rPr lang="en-US" altLang="ko-KR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r>
                <a:rPr lang="ko-KR" altLang="en-US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</a:t>
              </a:r>
            </a:p>
          </p:txBody>
        </p:sp>
        <p:sp>
          <p:nvSpPr>
            <p:cNvPr id="134" name="이등변 삼각형 133"/>
            <p:cNvSpPr/>
            <p:nvPr/>
          </p:nvSpPr>
          <p:spPr>
            <a:xfrm rot="5400000">
              <a:off x="561483" y="2310663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391968" y="2258477"/>
            <a:ext cx="2554599" cy="241413"/>
            <a:chOff x="566545" y="2280744"/>
            <a:chExt cx="2554599" cy="241413"/>
          </a:xfrm>
        </p:grpSpPr>
        <p:sp>
          <p:nvSpPr>
            <p:cNvPr id="136" name="TextBox 135"/>
            <p:cNvSpPr txBox="1"/>
            <p:nvPr/>
          </p:nvSpPr>
          <p:spPr>
            <a:xfrm>
              <a:off x="687305" y="2280744"/>
              <a:ext cx="2433839" cy="2414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유형분석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37" name="이등변 삼각형 136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38" name="직사각형 137"/>
          <p:cNvSpPr/>
          <p:nvPr/>
        </p:nvSpPr>
        <p:spPr>
          <a:xfrm>
            <a:off x="410806" y="3888226"/>
            <a:ext cx="2572143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원천과 이관 데이터 매칭 컬럼에 대한 자료형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크기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용량 분석</a:t>
            </a:r>
            <a:endParaRPr lang="ko-KR" altLang="en-US" sz="1400" spc="-70" dirty="0"/>
          </a:p>
        </p:txBody>
      </p:sp>
      <p:sp>
        <p:nvSpPr>
          <p:cNvPr id="139" name="직사각형 138"/>
          <p:cNvSpPr/>
          <p:nvPr/>
        </p:nvSpPr>
        <p:spPr>
          <a:xfrm>
            <a:off x="410806" y="2512393"/>
            <a:ext cx="2572143" cy="455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원천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갱신 주기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타입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공개 여부 현행 분석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40" name="직선 연결선 139"/>
          <p:cNvCxnSpPr/>
          <p:nvPr/>
        </p:nvCxnSpPr>
        <p:spPr>
          <a:xfrm>
            <a:off x="455231" y="3420591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455231" y="4462473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그룹 141"/>
          <p:cNvGrpSpPr/>
          <p:nvPr/>
        </p:nvGrpSpPr>
        <p:grpSpPr>
          <a:xfrm>
            <a:off x="362759" y="4567880"/>
            <a:ext cx="2623372" cy="242887"/>
            <a:chOff x="566545" y="2233593"/>
            <a:chExt cx="2623372" cy="242887"/>
          </a:xfrm>
        </p:grpSpPr>
        <p:sp>
          <p:nvSpPr>
            <p:cNvPr id="143" name="TextBox 142"/>
            <p:cNvSpPr txBox="1"/>
            <p:nvPr/>
          </p:nvSpPr>
          <p:spPr>
            <a:xfrm>
              <a:off x="687305" y="2233593"/>
              <a:ext cx="2502612" cy="242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시각화 유형 정의</a:t>
              </a:r>
            </a:p>
          </p:txBody>
        </p:sp>
        <p:sp>
          <p:nvSpPr>
            <p:cNvPr id="144" name="이등변 삼각형 143"/>
            <p:cNvSpPr/>
            <p:nvPr/>
          </p:nvSpPr>
          <p:spPr>
            <a:xfrm rot="5400000">
              <a:off x="561483" y="2310663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5" name="직사각형 144"/>
          <p:cNvSpPr/>
          <p:nvPr/>
        </p:nvSpPr>
        <p:spPr>
          <a:xfrm>
            <a:off x="391968" y="2906099"/>
            <a:ext cx="2572143" cy="2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시정지표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데이터의 적합성 판단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37704" y="4848695"/>
            <a:ext cx="2572143" cy="455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지표성격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데이터형태를 기반으로 이용자 관전 고려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434635" y="5792337"/>
            <a:ext cx="2572143" cy="63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전문가 자문위원회의 데이터 시각화 방안 및 데이터 이용지표 발굴 제시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432632" y="5246191"/>
            <a:ext cx="2572143" cy="63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 프로그램을 통해 시각화 유형 설정 및 변경 가능하도록 시스템 구현</a:t>
            </a:r>
          </a:p>
        </p:txBody>
      </p:sp>
    </p:spTree>
    <p:extLst>
      <p:ext uri="{BB962C8B-B14F-4D97-AF65-F5344CB8AC3E}">
        <p14:creationId xmlns:p14="http://schemas.microsoft.com/office/powerpoint/2010/main" xmlns="" val="37016634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4294967295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0982" y="238106"/>
            <a:ext cx="2068195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 spc="-10"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ko-KR" altLang="en-US" dirty="0"/>
              <a:t>시정데이터 연계 및 통합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9880" y="491783"/>
            <a:ext cx="2725426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en-US" altLang="ko-KR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DB</a:t>
            </a: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유형별 상세조사 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478664" y="1497936"/>
            <a:ext cx="6888080" cy="598494"/>
            <a:chOff x="1332031" y="5763307"/>
            <a:chExt cx="5059576" cy="395036"/>
          </a:xfrm>
        </p:grpSpPr>
        <p:sp>
          <p:nvSpPr>
            <p:cNvPr id="29" name="직사각형 28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Rix고딕 B" pitchFamily="18" charset="-127"/>
                <a:ea typeface="Rix고딕 B" pitchFamily="18" charset="-127"/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31" name="직사각형 30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Rix고딕 B" pitchFamily="18" charset="-127"/>
                  <a:ea typeface="Rix고딕 B" pitchFamily="18" charset="-127"/>
                </a:endParaRPr>
              </a:p>
            </p:txBody>
          </p:sp>
        </p:grpSp>
      </p:grpSp>
      <p:sp>
        <p:nvSpPr>
          <p:cNvPr id="33" name="직사각형 32"/>
          <p:cNvSpPr/>
          <p:nvPr/>
        </p:nvSpPr>
        <p:spPr>
          <a:xfrm>
            <a:off x="3569435" y="1602973"/>
            <a:ext cx="67065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사업지표</a:t>
            </a:r>
            <a:r>
              <a:rPr lang="en-US" altLang="ko-KR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,</a:t>
            </a:r>
            <a:r>
              <a:rPr lang="ko-KR" altLang="en-US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도시현황</a:t>
            </a:r>
            <a:r>
              <a:rPr lang="en-US" altLang="ko-KR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,</a:t>
            </a:r>
            <a:r>
              <a:rPr lang="ko-KR" altLang="en-US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여론동향</a:t>
            </a:r>
            <a:r>
              <a:rPr lang="en-US" altLang="ko-KR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,</a:t>
            </a:r>
            <a:r>
              <a:rPr lang="ko-KR" altLang="en-US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공간정보 등 유형별 </a:t>
            </a:r>
            <a:r>
              <a:rPr lang="en-US" altLang="ko-KR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DB</a:t>
            </a:r>
            <a:r>
              <a:rPr lang="ko-KR" altLang="en-US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조사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41728" y="1636836"/>
            <a:ext cx="1164421" cy="3469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spc="-60" dirty="0"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사항 </a:t>
            </a:r>
          </a:p>
        </p:txBody>
      </p:sp>
      <p:sp>
        <p:nvSpPr>
          <p:cNvPr id="265" name="Rectangle 2" descr="(호아) 도형-03"/>
          <p:cNvSpPr>
            <a:spLocks noChangeArrowheads="1"/>
          </p:cNvSpPr>
          <p:nvPr/>
        </p:nvSpPr>
        <p:spPr bwMode="auto">
          <a:xfrm>
            <a:off x="3446491" y="2264338"/>
            <a:ext cx="604810" cy="82846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9525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1042988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대상</a:t>
            </a:r>
            <a:endParaRPr lang="en-US" altLang="ko-KR" sz="1200" b="1" dirty="0" smtClean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1042988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구분</a:t>
            </a:r>
            <a:endParaRPr kumimoji="1" lang="en-US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6" name="Rectangle 2" descr="(호아) 도형-03"/>
          <p:cNvSpPr>
            <a:spLocks noChangeArrowheads="1"/>
          </p:cNvSpPr>
          <p:nvPr/>
        </p:nvSpPr>
        <p:spPr bwMode="auto">
          <a:xfrm>
            <a:off x="3446491" y="3174086"/>
            <a:ext cx="604810" cy="66125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9525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1042988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대상</a:t>
            </a:r>
            <a:endParaRPr kumimoji="1" lang="en-US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1042988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</a:t>
            </a:r>
            <a:r>
              <a:rPr lang="ko-KR" altLang="en-US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7" name="AutoShape 13" descr="(호아) 도형-13"/>
          <p:cNvSpPr>
            <a:spLocks noChangeArrowheads="1"/>
          </p:cNvSpPr>
          <p:nvPr/>
        </p:nvSpPr>
        <p:spPr bwMode="auto">
          <a:xfrm>
            <a:off x="4106755" y="2264338"/>
            <a:ext cx="1221948" cy="83029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 marL="92075" indent="-92075" algn="ctr" defTabSz="893763" fontAlgn="ctr">
              <a:lnSpc>
                <a:spcPts val="1400"/>
              </a:lnSpc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서울시정</a:t>
            </a:r>
            <a:endParaRPr lang="en-US" altLang="ko-KR" sz="1200" b="1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68" name="AutoShape 13" descr="(호아) 도형-13"/>
          <p:cNvSpPr>
            <a:spLocks noChangeArrowheads="1"/>
          </p:cNvSpPr>
          <p:nvPr/>
        </p:nvSpPr>
        <p:spPr bwMode="auto">
          <a:xfrm>
            <a:off x="5369315" y="2264338"/>
            <a:ext cx="1222937" cy="83029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 marL="92075" indent="-92075" algn="ctr" defTabSz="893763" fontAlgn="ctr">
              <a:lnSpc>
                <a:spcPts val="1400"/>
              </a:lnSpc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성과관리</a:t>
            </a:r>
            <a:endParaRPr lang="en-US" altLang="ko-KR" sz="1200" b="1" dirty="0" smtClean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  <a:p>
            <a:pPr marL="92075" indent="-92075" algn="ctr" defTabSz="893763" fontAlgn="ctr">
              <a:lnSpc>
                <a:spcPts val="1400"/>
              </a:lnSpc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핵심성</a:t>
            </a:r>
            <a:r>
              <a:rPr lang="ko-KR" altLang="en-US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과</a:t>
            </a:r>
            <a:endParaRPr lang="en-US" altLang="ko-KR" sz="1200" b="1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69" name="AutoShape 13" descr="(호아) 도형-13"/>
          <p:cNvSpPr>
            <a:spLocks noChangeArrowheads="1"/>
          </p:cNvSpPr>
          <p:nvPr/>
        </p:nvSpPr>
        <p:spPr bwMode="auto">
          <a:xfrm>
            <a:off x="6625695" y="2264338"/>
            <a:ext cx="1199644" cy="83029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 marL="92075" indent="-92075" algn="ctr" defTabSz="893763" fontAlgn="ctr">
              <a:lnSpc>
                <a:spcPts val="1400"/>
              </a:lnSpc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도시현황</a:t>
            </a:r>
            <a:endParaRPr lang="en-US" altLang="ko-KR" sz="1200" b="1" dirty="0" smtClean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  <a:p>
            <a:pPr marL="92075" indent="-92075" algn="ctr" defTabSz="893763" fontAlgn="ctr">
              <a:lnSpc>
                <a:spcPts val="1400"/>
              </a:lnSpc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데이터</a:t>
            </a:r>
            <a:endParaRPr lang="en-US" altLang="ko-KR" sz="1200" b="1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70" name="AutoShape 13" descr="(호아) 도형-13"/>
          <p:cNvSpPr>
            <a:spLocks noChangeArrowheads="1"/>
          </p:cNvSpPr>
          <p:nvPr/>
        </p:nvSpPr>
        <p:spPr bwMode="auto">
          <a:xfrm>
            <a:off x="7868389" y="2264338"/>
            <a:ext cx="1222937" cy="83029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 marL="92075" indent="-92075" algn="ctr" defTabSz="893763" fontAlgn="ctr">
              <a:lnSpc>
                <a:spcPts val="1400"/>
              </a:lnSpc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여론동</a:t>
            </a:r>
            <a:r>
              <a:rPr lang="ko-KR" altLang="en-US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향</a:t>
            </a:r>
            <a:endParaRPr lang="en-US" altLang="ko-KR" sz="1200" b="1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71" name="Rectangle 106"/>
          <p:cNvSpPr>
            <a:spLocks noChangeArrowheads="1"/>
          </p:cNvSpPr>
          <p:nvPr/>
        </p:nvSpPr>
        <p:spPr bwMode="auto">
          <a:xfrm>
            <a:off x="4106755" y="3173824"/>
            <a:ext cx="1221948" cy="661575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529ED2"/>
            </a:solidFill>
            <a:miter lim="800000"/>
            <a:headEnd/>
            <a:tailEnd/>
          </a:ln>
        </p:spPr>
        <p:txBody>
          <a:bodyPr lIns="36000" tIns="36000" rIns="36000" bIns="25200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68</a:t>
            </a:r>
            <a:r>
              <a:rPr kumimoji="1" lang="ko-KR" altLang="en-US" sz="1200" dirty="0" err="1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개지표</a:t>
            </a:r>
            <a:endParaRPr kumimoji="1" lang="en-US" altLang="ko-KR" sz="1200" dirty="0" smtClean="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12</a:t>
            </a:r>
            <a:r>
              <a:rPr kumimoji="1" lang="ko-KR" altLang="en-US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개 주요사업</a:t>
            </a:r>
            <a:endParaRPr kumimoji="1" lang="ko-KR" altLang="en-US" sz="1200" dirty="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2" name="Rectangle 106"/>
          <p:cNvSpPr>
            <a:spLocks noChangeArrowheads="1"/>
          </p:cNvSpPr>
          <p:nvPr/>
        </p:nvSpPr>
        <p:spPr bwMode="auto">
          <a:xfrm>
            <a:off x="5370303" y="3173824"/>
            <a:ext cx="1221949" cy="661575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529ED2"/>
            </a:solidFill>
            <a:miter lim="800000"/>
            <a:headEnd/>
            <a:tailEnd/>
          </a:ln>
        </p:spPr>
        <p:txBody>
          <a:bodyPr lIns="36000" tIns="36000" rIns="36000" bIns="25200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55</a:t>
            </a:r>
            <a:r>
              <a:rPr kumimoji="1" lang="ko-KR" altLang="en-US" sz="1200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</a:t>
            </a:r>
            <a:endParaRPr kumimoji="1" lang="en-US" altLang="ko-KR" sz="1200" dirty="0" smtClean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성과</a:t>
            </a:r>
            <a:r>
              <a:rPr kumimoji="1" lang="en-US" altLang="ko-KR" sz="1200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</a:t>
            </a:r>
            <a:endParaRPr kumimoji="1" lang="ko-KR" altLang="en-US" sz="1200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3" name="Rectangle 106"/>
          <p:cNvSpPr>
            <a:spLocks noChangeArrowheads="1"/>
          </p:cNvSpPr>
          <p:nvPr/>
        </p:nvSpPr>
        <p:spPr bwMode="auto">
          <a:xfrm>
            <a:off x="6625695" y="3173824"/>
            <a:ext cx="1221949" cy="661575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529ED2"/>
            </a:solidFill>
            <a:miter lim="800000"/>
            <a:headEnd/>
            <a:tailEnd/>
          </a:ln>
        </p:spPr>
        <p:txBody>
          <a:bodyPr lIns="36000" tIns="36000" rIns="36000" bIns="25200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dirty="0" err="1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도로버스교통등</a:t>
            </a:r>
            <a:r>
              <a:rPr kumimoji="1" lang="en-US" altLang="ko-KR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.</a:t>
            </a:r>
            <a:endParaRPr kumimoji="1" lang="ko-KR" altLang="en-US" sz="1200" dirty="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4" name="Rectangle 106"/>
          <p:cNvSpPr>
            <a:spLocks noChangeArrowheads="1"/>
          </p:cNvSpPr>
          <p:nvPr/>
        </p:nvSpPr>
        <p:spPr bwMode="auto">
          <a:xfrm>
            <a:off x="7870365" y="3173824"/>
            <a:ext cx="1220961" cy="661575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529ED2"/>
            </a:solidFill>
            <a:miter lim="800000"/>
            <a:headEnd/>
            <a:tailEnd/>
          </a:ln>
        </p:spPr>
        <p:txBody>
          <a:bodyPr lIns="36000" tIns="36000" rIns="36000" bIns="25200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여론동향</a:t>
            </a:r>
            <a:endParaRPr kumimoji="1" lang="en-US" altLang="ko-KR" sz="1200" dirty="0" smtClean="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보고서데이터</a:t>
            </a:r>
            <a:endParaRPr kumimoji="1" lang="ko-KR" altLang="en-US" sz="1200" dirty="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3" name="AutoShape 13" descr="(호아) 도형-13"/>
          <p:cNvSpPr>
            <a:spLocks noChangeArrowheads="1"/>
          </p:cNvSpPr>
          <p:nvPr/>
        </p:nvSpPr>
        <p:spPr bwMode="auto">
          <a:xfrm>
            <a:off x="9134731" y="2264338"/>
            <a:ext cx="1222937" cy="83029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 marL="92075" indent="-92075" algn="ctr" defTabSz="893763" fontAlgn="ctr">
              <a:lnSpc>
                <a:spcPts val="1400"/>
              </a:lnSpc>
              <a:defRPr/>
            </a:pPr>
            <a:r>
              <a:rPr lang="ko-KR" altLang="en-US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유관정</a:t>
            </a:r>
            <a:r>
              <a:rPr lang="ko-KR" altLang="en-US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보</a:t>
            </a:r>
            <a:endParaRPr lang="en-US" altLang="ko-KR" sz="1200" b="1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94" name="Rectangle 106"/>
          <p:cNvSpPr>
            <a:spLocks noChangeArrowheads="1"/>
          </p:cNvSpPr>
          <p:nvPr/>
        </p:nvSpPr>
        <p:spPr bwMode="auto">
          <a:xfrm>
            <a:off x="9136707" y="3173824"/>
            <a:ext cx="1220961" cy="661575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529ED2"/>
            </a:solidFill>
            <a:miter lim="800000"/>
            <a:headEnd/>
            <a:tailEnd/>
          </a:ln>
        </p:spPr>
        <p:txBody>
          <a:bodyPr lIns="36000" tIns="36000" rIns="36000" bIns="25200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GIS, </a:t>
            </a:r>
            <a:r>
              <a:rPr kumimoji="1" lang="ko-KR" altLang="en-US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정책지도</a:t>
            </a:r>
            <a:endParaRPr kumimoji="1" lang="en-US" altLang="ko-KR" sz="1200" dirty="0" smtClean="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CCTV</a:t>
            </a:r>
            <a:r>
              <a:rPr kumimoji="1" lang="ko-KR" altLang="en-US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영상</a:t>
            </a:r>
            <a:endParaRPr kumimoji="1" lang="en-US" altLang="ko-KR" sz="1200" dirty="0" smtClean="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95" name="AutoShape 46"/>
          <p:cNvSpPr>
            <a:spLocks noChangeArrowheads="1"/>
          </p:cNvSpPr>
          <p:nvPr/>
        </p:nvSpPr>
        <p:spPr bwMode="auto">
          <a:xfrm rot="10800000">
            <a:off x="3802408" y="4131169"/>
            <a:ext cx="5579687" cy="425598"/>
          </a:xfrm>
          <a:prstGeom prst="triangle">
            <a:avLst>
              <a:gd name="adj" fmla="val 47869"/>
            </a:avLst>
          </a:prstGeom>
          <a:gradFill flip="none" rotWithShape="1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  <a:tileRect/>
          </a:gra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dist">
              <a:lnSpc>
                <a:spcPct val="130000"/>
              </a:lnSpc>
              <a:buFont typeface="Wingdings" pitchFamily="2" charset="2"/>
              <a:buChar char="v"/>
            </a:pPr>
            <a:endParaRPr lang="ko-KR" altLang="en-US" sz="90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301" name="그룹 300"/>
          <p:cNvGrpSpPr/>
          <p:nvPr/>
        </p:nvGrpSpPr>
        <p:grpSpPr>
          <a:xfrm>
            <a:off x="3470974" y="4653572"/>
            <a:ext cx="6850384" cy="500657"/>
            <a:chOff x="574269" y="6407409"/>
            <a:chExt cx="6491856" cy="537578"/>
          </a:xfrm>
        </p:grpSpPr>
        <p:sp>
          <p:nvSpPr>
            <p:cNvPr id="306" name="Text Box 19"/>
            <p:cNvSpPr txBox="1">
              <a:spLocks noChangeArrowheads="1"/>
            </p:cNvSpPr>
            <p:nvPr/>
          </p:nvSpPr>
          <p:spPr bwMode="auto">
            <a:xfrm>
              <a:off x="574269" y="6407409"/>
              <a:ext cx="6491413" cy="45066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 defTabSz="914226">
                <a:defRPr sz="1400" b="0" spc="-1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고딕 M" pitchFamily="18" charset="-127"/>
                  <a:ea typeface="Rix고딕 M" pitchFamily="18" charset="-127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ko-KR" altLang="en-US" sz="18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effectLst/>
                  <a:latin typeface="KoPub돋움체 Medium" pitchFamily="18" charset="-127"/>
                  <a:ea typeface="KoPub돋움체 Medium" pitchFamily="18" charset="-127"/>
                </a:rPr>
                <a:t>데이터의 성격과 유형을 고려한 분류기준 수립</a:t>
              </a:r>
              <a:endParaRPr lang="ko-KR" altLang="en-US" sz="1800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cxnSp>
          <p:nvCxnSpPr>
            <p:cNvPr id="307" name="직선 연결선 306"/>
            <p:cNvCxnSpPr/>
            <p:nvPr/>
          </p:nvCxnSpPr>
          <p:spPr bwMode="auto">
            <a:xfrm>
              <a:off x="582245" y="6944987"/>
              <a:ext cx="6483880" cy="0"/>
            </a:xfrm>
            <a:prstGeom prst="line">
              <a:avLst/>
            </a:prstGeom>
            <a:ln w="38100">
              <a:solidFill>
                <a:srgbClr val="00A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4313336" y="3970307"/>
            <a:ext cx="4777989" cy="242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10000"/>
              </a:lnSpc>
              <a:spcAft>
                <a:spcPts val="336"/>
              </a:spcAft>
              <a:buClr>
                <a:srgbClr val="4D4D4D"/>
              </a:buClr>
            </a:pP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유형 조사에 따른 시정 데이터 분류체계 수립</a:t>
            </a:r>
            <a:endParaRPr lang="ko-KR" altLang="en-US" sz="14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480912" y="5306613"/>
            <a:ext cx="6795010" cy="778274"/>
            <a:chOff x="3480912" y="5154229"/>
            <a:chExt cx="7836058" cy="504997"/>
          </a:xfrm>
        </p:grpSpPr>
        <p:sp>
          <p:nvSpPr>
            <p:cNvPr id="330" name="Rectangle 874" descr="서식복사-A"/>
            <p:cNvSpPr>
              <a:spLocks noChangeArrowheads="1"/>
            </p:cNvSpPr>
            <p:nvPr/>
          </p:nvSpPr>
          <p:spPr bwMode="gray">
            <a:xfrm>
              <a:off x="3480912" y="5154229"/>
              <a:ext cx="1236817" cy="504997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일반행정</a:t>
              </a:r>
              <a:endParaRPr lang="en-US" altLang="ko-KR" sz="14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1" name="Rectangle 874" descr="서식복사-A"/>
            <p:cNvSpPr>
              <a:spLocks noChangeArrowheads="1"/>
            </p:cNvSpPr>
            <p:nvPr/>
          </p:nvSpPr>
          <p:spPr bwMode="gray">
            <a:xfrm>
              <a:off x="5138256" y="5154229"/>
              <a:ext cx="1236818" cy="504997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문화관광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2" name="Rectangle 874" descr="서식복사-A"/>
            <p:cNvSpPr>
              <a:spLocks noChangeArrowheads="1"/>
            </p:cNvSpPr>
            <p:nvPr/>
          </p:nvSpPr>
          <p:spPr bwMode="gray">
            <a:xfrm>
              <a:off x="6785913" y="5154229"/>
              <a:ext cx="1236818" cy="504997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</a:t>
              </a:r>
              <a:endParaRPr lang="en-US" altLang="ko-KR" sz="14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3" name="Rectangle 874" descr="서식복사-A"/>
            <p:cNvSpPr>
              <a:spLocks noChangeArrowheads="1"/>
            </p:cNvSpPr>
            <p:nvPr/>
          </p:nvSpPr>
          <p:spPr bwMode="gray">
            <a:xfrm>
              <a:off x="8433570" y="5154229"/>
              <a:ext cx="1236818" cy="504997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보건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4" name="Rectangle 874" descr="서식복사-A"/>
            <p:cNvSpPr>
              <a:spLocks noChangeArrowheads="1"/>
            </p:cNvSpPr>
            <p:nvPr/>
          </p:nvSpPr>
          <p:spPr bwMode="gray">
            <a:xfrm>
              <a:off x="10080152" y="5154229"/>
              <a:ext cx="1236818" cy="504997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산업경제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3480912" y="6140686"/>
            <a:ext cx="6795010" cy="778274"/>
            <a:chOff x="3480912" y="5154229"/>
            <a:chExt cx="7836058" cy="504997"/>
          </a:xfrm>
        </p:grpSpPr>
        <p:sp>
          <p:nvSpPr>
            <p:cNvPr id="77" name="Rectangle 874" descr="서식복사-A"/>
            <p:cNvSpPr>
              <a:spLocks noChangeArrowheads="1"/>
            </p:cNvSpPr>
            <p:nvPr/>
          </p:nvSpPr>
          <p:spPr bwMode="gray">
            <a:xfrm>
              <a:off x="3480912" y="5154229"/>
              <a:ext cx="1236817" cy="504997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도시관리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8" name="Rectangle 874" descr="서식복사-A"/>
            <p:cNvSpPr>
              <a:spLocks noChangeArrowheads="1"/>
            </p:cNvSpPr>
            <p:nvPr/>
          </p:nvSpPr>
          <p:spPr bwMode="gray">
            <a:xfrm>
              <a:off x="5138256" y="5154229"/>
              <a:ext cx="1236816" cy="504997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복지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9" name="Rectangle 874" descr="서식복사-A"/>
            <p:cNvSpPr>
              <a:spLocks noChangeArrowheads="1"/>
            </p:cNvSpPr>
            <p:nvPr/>
          </p:nvSpPr>
          <p:spPr bwMode="gray">
            <a:xfrm>
              <a:off x="6785913" y="5154229"/>
              <a:ext cx="1236816" cy="504997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교통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0" name="Rectangle 874" descr="서식복사-A"/>
            <p:cNvSpPr>
              <a:spLocks noChangeArrowheads="1"/>
            </p:cNvSpPr>
            <p:nvPr/>
          </p:nvSpPr>
          <p:spPr bwMode="gray">
            <a:xfrm>
              <a:off x="8433570" y="5154229"/>
              <a:ext cx="1236816" cy="504997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안전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1" name="Rectangle 874" descr="서식복사-A"/>
            <p:cNvSpPr>
              <a:spLocks noChangeArrowheads="1"/>
            </p:cNvSpPr>
            <p:nvPr/>
          </p:nvSpPr>
          <p:spPr bwMode="gray">
            <a:xfrm>
              <a:off x="10080152" y="5154229"/>
              <a:ext cx="1236818" cy="504997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</a:t>
              </a: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육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cxnSp>
        <p:nvCxnSpPr>
          <p:cNvPr id="83" name="직선 연결선 82"/>
          <p:cNvCxnSpPr/>
          <p:nvPr/>
        </p:nvCxnSpPr>
        <p:spPr>
          <a:xfrm>
            <a:off x="406051" y="4801482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/>
          <p:cNvGrpSpPr/>
          <p:nvPr/>
        </p:nvGrpSpPr>
        <p:grpSpPr>
          <a:xfrm>
            <a:off x="406051" y="2268524"/>
            <a:ext cx="2554599" cy="253916"/>
            <a:chOff x="566545" y="2280744"/>
            <a:chExt cx="2554599" cy="253916"/>
          </a:xfrm>
        </p:grpSpPr>
        <p:sp>
          <p:nvSpPr>
            <p:cNvPr id="85" name="TextBox 84"/>
            <p:cNvSpPr txBox="1"/>
            <p:nvPr/>
          </p:nvSpPr>
          <p:spPr>
            <a:xfrm>
              <a:off x="687305" y="2280744"/>
              <a:ext cx="2433839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원천 데이터 유형 분류체계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86" name="이등변 삼각형 85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7" name="직사각형 86"/>
          <p:cNvSpPr/>
          <p:nvPr/>
        </p:nvSpPr>
        <p:spPr>
          <a:xfrm>
            <a:off x="457658" y="2571868"/>
            <a:ext cx="2572143" cy="2233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데이터베이스 유형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사업지표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주요투자사업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</a:pP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-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핵심성과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도시현황데이터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</a:pP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-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공간정보데이터 등</a:t>
            </a:r>
          </a:p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비정형파일 유형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여론동향 결과 보고서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</a:pP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-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과제 성과 보고서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CCTV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스트리밍 유형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지역 </a:t>
            </a:r>
            <a:r>
              <a:rPr lang="ko-KR" altLang="en-US" sz="1400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센터별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CCTV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영상</a:t>
            </a:r>
          </a:p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endParaRPr lang="ko-KR" altLang="en-US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406051" y="5041032"/>
            <a:ext cx="2554599" cy="238783"/>
            <a:chOff x="566545" y="2280744"/>
            <a:chExt cx="2554599" cy="238783"/>
          </a:xfrm>
        </p:grpSpPr>
        <p:sp>
          <p:nvSpPr>
            <p:cNvPr id="89" name="TextBox 88"/>
            <p:cNvSpPr txBox="1"/>
            <p:nvPr/>
          </p:nvSpPr>
          <p:spPr>
            <a:xfrm>
              <a:off x="687305" y="2280744"/>
              <a:ext cx="2433839" cy="2387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성격</a:t>
              </a:r>
              <a:r>
                <a:rPr lang="en-US" altLang="ko-KR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lang="ko-KR" altLang="en-US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유형에 따른 분류체계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90" name="이등변 삼각형 89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1" name="직사각형 90"/>
          <p:cNvSpPr/>
          <p:nvPr/>
        </p:nvSpPr>
        <p:spPr>
          <a:xfrm>
            <a:off x="465700" y="5381937"/>
            <a:ext cx="257214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산재 되어있는 대상 데이터를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12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항목의 분류체계로 기준 수립</a:t>
            </a:r>
            <a:endParaRPr lang="ko-KR" altLang="en-US" sz="1400" spc="-70" dirty="0"/>
          </a:p>
        </p:txBody>
      </p:sp>
    </p:spTree>
    <p:extLst>
      <p:ext uri="{BB962C8B-B14F-4D97-AF65-F5344CB8AC3E}">
        <p14:creationId xmlns:p14="http://schemas.microsoft.com/office/powerpoint/2010/main" xmlns="" val="16903609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3478664" y="1497936"/>
            <a:ext cx="6888080" cy="598494"/>
            <a:chOff x="1332031" y="5763307"/>
            <a:chExt cx="5059576" cy="395036"/>
          </a:xfrm>
        </p:grpSpPr>
        <p:sp>
          <p:nvSpPr>
            <p:cNvPr id="52" name="직사각형 51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Rix고딕 B" pitchFamily="18" charset="-127"/>
                <a:ea typeface="Rix고딕 B" pitchFamily="18" charset="-127"/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54" name="직사각형 53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Rix고딕 B" pitchFamily="18" charset="-127"/>
                  <a:ea typeface="Rix고딕 B" pitchFamily="18" charset="-127"/>
                </a:endParaRPr>
              </a:p>
            </p:txBody>
          </p:sp>
        </p:grpSp>
      </p:grpSp>
      <p:sp>
        <p:nvSpPr>
          <p:cNvPr id="2" name="제목 1" hidden="1"/>
          <p:cNvSpPr>
            <a:spLocks noGrp="1"/>
          </p:cNvSpPr>
          <p:nvPr>
            <p:ph type="title" idx="4294967295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172541" y="1602973"/>
            <a:ext cx="53467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ko-KR" altLang="en-US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유관 </a:t>
            </a:r>
            <a:r>
              <a:rPr lang="ko-KR" altLang="en-US" sz="2200" kern="0" spc="-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서비스 데이터의 </a:t>
            </a:r>
            <a:r>
              <a:rPr lang="ko-KR" altLang="en-US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통합 및 </a:t>
            </a:r>
            <a:r>
              <a:rPr lang="ko-KR" altLang="en-US" sz="2200" kern="0" spc="-5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개선</a:t>
            </a:r>
            <a:endParaRPr lang="ko-KR" altLang="en-US" sz="2200" kern="0" spc="-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  <a:sym typeface="Wingdings" pitchFamily="2" charset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0982" y="238106"/>
            <a:ext cx="2068195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 spc="-10"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ko-KR" altLang="en-US" dirty="0"/>
              <a:t>시정데이터 연계 및 통합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541728" y="1636836"/>
            <a:ext cx="1164421" cy="3469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spc="-60" dirty="0"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사항 </a:t>
            </a:r>
          </a:p>
        </p:txBody>
      </p:sp>
      <p:grpSp>
        <p:nvGrpSpPr>
          <p:cNvPr id="268" name="그룹 267"/>
          <p:cNvGrpSpPr/>
          <p:nvPr/>
        </p:nvGrpSpPr>
        <p:grpSpPr>
          <a:xfrm>
            <a:off x="391968" y="2258477"/>
            <a:ext cx="2554599" cy="253916"/>
            <a:chOff x="566545" y="2280744"/>
            <a:chExt cx="2554599" cy="253916"/>
          </a:xfrm>
        </p:grpSpPr>
        <p:sp>
          <p:nvSpPr>
            <p:cNvPr id="269" name="TextBox 268"/>
            <p:cNvSpPr txBox="1"/>
            <p:nvPr/>
          </p:nvSpPr>
          <p:spPr>
            <a:xfrm>
              <a:off x="687305" y="2280744"/>
              <a:ext cx="2433839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도시통계 </a:t>
              </a:r>
              <a:r>
                <a:rPr lang="en-US" altLang="ko-KR" sz="1500" b="1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 </a:t>
              </a:r>
              <a:r>
                <a:rPr lang="ko-KR" altLang="en-US" sz="1500" b="1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정책지도 서비스 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270" name="이등변 삼각형 269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2" name="직사각형 271"/>
          <p:cNvSpPr/>
          <p:nvPr/>
        </p:nvSpPr>
        <p:spPr>
          <a:xfrm>
            <a:off x="410806" y="2512393"/>
            <a:ext cx="2572143" cy="493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통합 및 인프라 활용</a:t>
            </a:r>
            <a:endParaRPr lang="en-US" altLang="ko-KR" sz="1400" spc="-7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정책지도 서비스 데이터 현행화 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8" name="AutoShape 46"/>
          <p:cNvSpPr>
            <a:spLocks noChangeArrowheads="1"/>
          </p:cNvSpPr>
          <p:nvPr/>
        </p:nvSpPr>
        <p:spPr bwMode="auto">
          <a:xfrm rot="10800000">
            <a:off x="3906540" y="4716735"/>
            <a:ext cx="5579687" cy="374198"/>
          </a:xfrm>
          <a:prstGeom prst="triangle">
            <a:avLst>
              <a:gd name="adj" fmla="val 47869"/>
            </a:avLst>
          </a:prstGeom>
          <a:gradFill flip="none" rotWithShape="1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  <a:tileRect/>
          </a:gra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dist">
              <a:lnSpc>
                <a:spcPct val="130000"/>
              </a:lnSpc>
              <a:buFont typeface="Wingdings" pitchFamily="2" charset="2"/>
              <a:buChar char="v"/>
            </a:pPr>
            <a:endParaRPr lang="ko-KR" altLang="en-US" sz="90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19880" y="491783"/>
            <a:ext cx="2840842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유관서비스 통합 개선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3528874" y="2261936"/>
            <a:ext cx="6858386" cy="2454799"/>
            <a:chOff x="403548" y="1989438"/>
            <a:chExt cx="3088952" cy="840762"/>
          </a:xfrm>
          <a:solidFill>
            <a:schemeClr val="bg1">
              <a:lumMod val="85000"/>
            </a:schemeClr>
          </a:solidFill>
        </p:grpSpPr>
        <p:sp>
          <p:nvSpPr>
            <p:cNvPr id="74" name="직사각형 73"/>
            <p:cNvSpPr/>
            <p:nvPr/>
          </p:nvSpPr>
          <p:spPr>
            <a:xfrm>
              <a:off x="403548" y="1989438"/>
              <a:ext cx="3088952" cy="8407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7313" indent="-87313" algn="ctr">
                <a:buFont typeface="Arial" panose="020B0604020202020204" pitchFamily="34" charset="0"/>
                <a:buChar char="•"/>
              </a:pPr>
              <a:endParaRPr lang="ko-KR" altLang="en-US" sz="1200" dirty="0" err="1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75" name="Rectangle 874" descr="서식복사-A"/>
            <p:cNvSpPr>
              <a:spLocks noChangeArrowheads="1"/>
            </p:cNvSpPr>
            <p:nvPr/>
          </p:nvSpPr>
          <p:spPr bwMode="gray">
            <a:xfrm>
              <a:off x="403548" y="1989440"/>
              <a:ext cx="3079270" cy="170177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600" dirty="0" smtClean="0">
                  <a:latin typeface="KoPub돋움체 Medium" pitchFamily="18" charset="-127"/>
                  <a:ea typeface="KoPub돋움체 Medium" pitchFamily="18" charset="-127"/>
                </a:rPr>
                <a:t>서비스 대상에 따라 데이터</a:t>
              </a:r>
              <a:r>
                <a:rPr lang="en-US" altLang="ko-KR" sz="1600" dirty="0" smtClean="0">
                  <a:latin typeface="KoPub돋움체 Medium" pitchFamily="18" charset="-127"/>
                  <a:ea typeface="KoPub돋움체 Medium" pitchFamily="18" charset="-127"/>
                </a:rPr>
                <a:t> </a:t>
              </a:r>
              <a:r>
                <a:rPr lang="ko-KR" altLang="en-US" sz="1600" dirty="0" smtClean="0">
                  <a:latin typeface="KoPub돋움체 Medium" pitchFamily="18" charset="-127"/>
                  <a:ea typeface="KoPub돋움체 Medium" pitchFamily="18" charset="-127"/>
                </a:rPr>
                <a:t>통합 서비스</a:t>
              </a:r>
              <a:endParaRPr lang="en-US" altLang="ko-KR" sz="1600" dirty="0" smtClean="0">
                <a:latin typeface="KoPub돋움체 Medium" pitchFamily="18" charset="-127"/>
                <a:ea typeface="KoPub돋움체 Medium" pitchFamily="18" charset="-127"/>
              </a:endParaRPr>
            </a:p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600" dirty="0" smtClean="0">
                  <a:latin typeface="KoPub돋움체 Medium" pitchFamily="18" charset="-127"/>
                  <a:ea typeface="KoPub돋움체 Medium" pitchFamily="18" charset="-127"/>
                </a:rPr>
                <a:t> 또는 데이터 연계하여 서비스</a:t>
              </a:r>
              <a:endParaRPr lang="ko-KR" altLang="en-US" sz="1600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cxnSp>
        <p:nvCxnSpPr>
          <p:cNvPr id="133" name="직선 연결선 132"/>
          <p:cNvCxnSpPr/>
          <p:nvPr/>
        </p:nvCxnSpPr>
        <p:spPr>
          <a:xfrm>
            <a:off x="406051" y="3111143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그룹 133"/>
          <p:cNvGrpSpPr/>
          <p:nvPr/>
        </p:nvGrpSpPr>
        <p:grpSpPr>
          <a:xfrm>
            <a:off x="391968" y="3204567"/>
            <a:ext cx="2554599" cy="242887"/>
            <a:chOff x="566545" y="2280744"/>
            <a:chExt cx="2554599" cy="242887"/>
          </a:xfrm>
        </p:grpSpPr>
        <p:sp>
          <p:nvSpPr>
            <p:cNvPr id="135" name="TextBox 134"/>
            <p:cNvSpPr txBox="1"/>
            <p:nvPr/>
          </p:nvSpPr>
          <p:spPr>
            <a:xfrm>
              <a:off x="687305" y="2280744"/>
              <a:ext cx="2433839" cy="242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인터렉티브</a:t>
              </a:r>
              <a:r>
                <a:rPr lang="ko-KR" altLang="en-US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서울 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36" name="이등변 삼각형 135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7" name="직사각형 136"/>
          <p:cNvSpPr/>
          <p:nvPr/>
        </p:nvSpPr>
        <p:spPr>
          <a:xfrm>
            <a:off x="410806" y="3509283"/>
            <a:ext cx="257214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컨텐츠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디지털 </a:t>
            </a:r>
            <a:r>
              <a:rPr lang="ko-KR" altLang="en-US" sz="1400" spc="-7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시민시장실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재활용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38" name="직선 연결선 137"/>
          <p:cNvCxnSpPr/>
          <p:nvPr/>
        </p:nvCxnSpPr>
        <p:spPr>
          <a:xfrm>
            <a:off x="406051" y="4110747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 Box 19"/>
          <p:cNvSpPr txBox="1">
            <a:spLocks noChangeArrowheads="1"/>
          </p:cNvSpPr>
          <p:nvPr/>
        </p:nvSpPr>
        <p:spPr bwMode="auto">
          <a:xfrm>
            <a:off x="3474492" y="5220791"/>
            <a:ext cx="6932251" cy="4943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8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분석 가능한 시각화 서비스로 통합 개선</a:t>
            </a:r>
            <a:endParaRPr lang="ko-KR" altLang="en-US" sz="1800" b="1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46499" y="2962002"/>
            <a:ext cx="6745801" cy="1457595"/>
            <a:chOff x="3546500" y="2946605"/>
            <a:chExt cx="6192688" cy="1338082"/>
          </a:xfrm>
        </p:grpSpPr>
        <p:sp>
          <p:nvSpPr>
            <p:cNvPr id="194" name="Text Box 19"/>
            <p:cNvSpPr txBox="1">
              <a:spLocks noChangeArrowheads="1"/>
            </p:cNvSpPr>
            <p:nvPr/>
          </p:nvSpPr>
          <p:spPr bwMode="auto">
            <a:xfrm>
              <a:off x="3690516" y="3738693"/>
              <a:ext cx="1440160" cy="545994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rgbClr val="0070C0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ctr" defTabSz="914226">
                <a:defRPr sz="1500" b="0" spc="-10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모던고딕 EB" pitchFamily="18" charset="-127"/>
                  <a:ea typeface="Rix모던고딕 EB" pitchFamily="18" charset="-127"/>
                </a:defRPr>
              </a:lvl1pPr>
            </a:lstStyle>
            <a:p>
              <a:r>
                <a:rPr lang="ko-KR" altLang="en-US" sz="1400" b="1" dirty="0">
                  <a:solidFill>
                    <a:schemeClr val="tx1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주요투자사업</a:t>
              </a: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657568" y="2946605"/>
              <a:ext cx="6081619" cy="545994"/>
              <a:chOff x="3657569" y="2946605"/>
              <a:chExt cx="4558856" cy="545994"/>
            </a:xfrm>
          </p:grpSpPr>
          <p:sp>
            <p:nvSpPr>
              <p:cNvPr id="79" name="Text Box 19"/>
              <p:cNvSpPr txBox="1">
                <a:spLocks noChangeArrowheads="1"/>
              </p:cNvSpPr>
              <p:nvPr/>
            </p:nvSpPr>
            <p:spPr bwMode="auto">
              <a:xfrm>
                <a:off x="3657569" y="2946605"/>
                <a:ext cx="1473107" cy="545994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defTabSz="914226">
                  <a:defRPr sz="1500" b="0" spc="-10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3D778B">
                          <a:alpha val="84000"/>
                        </a:srgbClr>
                      </a:glow>
                    </a:effectLst>
                    <a:latin typeface="Rix모던고딕 EB" pitchFamily="18" charset="-127"/>
                    <a:ea typeface="Rix모던고딕 EB" pitchFamily="18" charset="-127"/>
                  </a:defRPr>
                </a:lvl1pPr>
              </a:lstStyle>
              <a:p>
                <a:r>
                  <a:rPr lang="ko-KR" altLang="en-US" sz="1400" b="1" dirty="0" smtClean="0">
                    <a:solidFill>
                      <a:schemeClr val="tx1"/>
                    </a:solidFill>
                    <a:effectLst/>
                    <a:latin typeface="KoPub돋움체 Medium" pitchFamily="18" charset="-127"/>
                    <a:ea typeface="KoPub돋움체 Medium" pitchFamily="18" charset="-127"/>
                  </a:rPr>
                  <a:t>도시통계지도</a:t>
                </a:r>
                <a:endParaRPr lang="ko-KR" altLang="en-US" sz="1400" b="1" dirty="0">
                  <a:solidFill>
                    <a:schemeClr val="tx1"/>
                  </a:solidFill>
                  <a:effectLst/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210" name="Text Box 19"/>
              <p:cNvSpPr txBox="1">
                <a:spLocks noChangeArrowheads="1"/>
              </p:cNvSpPr>
              <p:nvPr/>
            </p:nvSpPr>
            <p:spPr bwMode="auto">
              <a:xfrm>
                <a:off x="5202684" y="2946605"/>
                <a:ext cx="1473107" cy="545994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defTabSz="914226">
                  <a:defRPr sz="1500" b="0" spc="-10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3D778B">
                          <a:alpha val="84000"/>
                        </a:srgbClr>
                      </a:glow>
                    </a:effectLst>
                    <a:latin typeface="Rix모던고딕 EB" pitchFamily="18" charset="-127"/>
                    <a:ea typeface="Rix모던고딕 EB" pitchFamily="18" charset="-127"/>
                  </a:defRPr>
                </a:lvl1pPr>
              </a:lstStyle>
              <a:p>
                <a:r>
                  <a:rPr lang="ko-KR" altLang="en-US" sz="1400" b="1" dirty="0" smtClean="0">
                    <a:solidFill>
                      <a:schemeClr val="tx1"/>
                    </a:solidFill>
                    <a:effectLst/>
                    <a:latin typeface="KoPub돋움체 Medium" pitchFamily="18" charset="-127"/>
                    <a:ea typeface="KoPub돋움체 Medium" pitchFamily="18" charset="-127"/>
                  </a:rPr>
                  <a:t>정책지도</a:t>
                </a:r>
                <a:endParaRPr lang="ko-KR" altLang="en-US" sz="1400" b="1" dirty="0">
                  <a:solidFill>
                    <a:schemeClr val="tx1"/>
                  </a:solidFill>
                  <a:effectLst/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211" name="Text Box 19"/>
              <p:cNvSpPr txBox="1">
                <a:spLocks noChangeArrowheads="1"/>
              </p:cNvSpPr>
              <p:nvPr/>
            </p:nvSpPr>
            <p:spPr bwMode="auto">
              <a:xfrm>
                <a:off x="6743318" y="2946605"/>
                <a:ext cx="1473107" cy="545994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defTabSz="914226">
                  <a:defRPr sz="1500" b="0" spc="-10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3D778B">
                          <a:alpha val="84000"/>
                        </a:srgbClr>
                      </a:glow>
                    </a:effectLst>
                    <a:latin typeface="Rix모던고딕 EB" pitchFamily="18" charset="-127"/>
                    <a:ea typeface="Rix모던고딕 EB" pitchFamily="18" charset="-127"/>
                  </a:defRPr>
                </a:lvl1pPr>
              </a:lstStyle>
              <a:p>
                <a:r>
                  <a:rPr lang="ko-KR" altLang="en-US" sz="1400" b="1" dirty="0" err="1" smtClean="0">
                    <a:solidFill>
                      <a:schemeClr val="tx1"/>
                    </a:solidFill>
                    <a:effectLst/>
                    <a:latin typeface="KoPub돋움체 Medium" pitchFamily="18" charset="-127"/>
                    <a:ea typeface="KoPub돋움체 Medium" pitchFamily="18" charset="-127"/>
                  </a:rPr>
                  <a:t>인터렉티브</a:t>
                </a:r>
                <a:r>
                  <a:rPr lang="ko-KR" altLang="en-US" sz="1400" b="1" dirty="0" smtClean="0">
                    <a:solidFill>
                      <a:schemeClr val="tx1"/>
                    </a:solidFill>
                    <a:effectLst/>
                    <a:latin typeface="KoPub돋움체 Medium" pitchFamily="18" charset="-127"/>
                    <a:ea typeface="KoPub돋움체 Medium" pitchFamily="18" charset="-127"/>
                  </a:rPr>
                  <a:t> 서울</a:t>
                </a:r>
                <a:endParaRPr lang="ko-KR" altLang="en-US" sz="1400" b="1" dirty="0">
                  <a:solidFill>
                    <a:schemeClr val="tx1"/>
                  </a:solidFill>
                  <a:effectLst/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3546500" y="3594677"/>
              <a:ext cx="446562" cy="432048"/>
              <a:chOff x="3546500" y="3492599"/>
              <a:chExt cx="446562" cy="432048"/>
            </a:xfrm>
          </p:grpSpPr>
          <p:sp>
            <p:nvSpPr>
              <p:cNvPr id="219" name="타원 218"/>
              <p:cNvSpPr/>
              <p:nvPr/>
            </p:nvSpPr>
            <p:spPr>
              <a:xfrm>
                <a:off x="3561014" y="3492599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 smtClean="0">
                  <a:solidFill>
                    <a:schemeClr val="tx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20" name="TextBox 219"/>
              <p:cNvSpPr txBox="1"/>
              <p:nvPr/>
            </p:nvSpPr>
            <p:spPr>
              <a:xfrm>
                <a:off x="3546500" y="356460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>
                    <a:solidFill>
                      <a:schemeClr val="tx2"/>
                    </a:solidFill>
                  </a:rPr>
                  <a:t>연계</a:t>
                </a:r>
                <a:endParaRPr lang="ko-KR" altLang="en-US" sz="10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23" name="Text Box 19"/>
            <p:cNvSpPr txBox="1">
              <a:spLocks noChangeArrowheads="1"/>
            </p:cNvSpPr>
            <p:nvPr/>
          </p:nvSpPr>
          <p:spPr bwMode="auto">
            <a:xfrm>
              <a:off x="5202684" y="3738693"/>
              <a:ext cx="1440160" cy="545994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rgbClr val="0070C0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ctr" defTabSz="914226">
                <a:defRPr sz="1500" b="0" spc="-10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모던고딕 EB" pitchFamily="18" charset="-127"/>
                  <a:ea typeface="Rix모던고딕 EB" pitchFamily="18" charset="-127"/>
                </a:defRPr>
              </a:lvl1pPr>
            </a:lstStyle>
            <a:p>
              <a:r>
                <a:rPr lang="ko-KR" altLang="en-US" sz="1400" b="1" dirty="0" err="1" smtClean="0">
                  <a:solidFill>
                    <a:schemeClr val="tx1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실시간모니터링</a:t>
              </a:r>
              <a:endParaRPr lang="ko-KR" altLang="en-US" sz="1400" b="1" dirty="0"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224" name="그룹 223"/>
            <p:cNvGrpSpPr/>
            <p:nvPr/>
          </p:nvGrpSpPr>
          <p:grpSpPr>
            <a:xfrm>
              <a:off x="5058668" y="3594677"/>
              <a:ext cx="446562" cy="432048"/>
              <a:chOff x="3546500" y="3492599"/>
              <a:chExt cx="446562" cy="432048"/>
            </a:xfrm>
          </p:grpSpPr>
          <p:sp>
            <p:nvSpPr>
              <p:cNvPr id="225" name="타원 224"/>
              <p:cNvSpPr/>
              <p:nvPr/>
            </p:nvSpPr>
            <p:spPr>
              <a:xfrm>
                <a:off x="3561014" y="3492599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 smtClean="0">
                  <a:solidFill>
                    <a:schemeClr val="tx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26" name="TextBox 225"/>
              <p:cNvSpPr txBox="1"/>
              <p:nvPr/>
            </p:nvSpPr>
            <p:spPr>
              <a:xfrm>
                <a:off x="3546500" y="356460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>
                    <a:solidFill>
                      <a:schemeClr val="tx2"/>
                    </a:solidFill>
                  </a:rPr>
                  <a:t>연계</a:t>
                </a:r>
                <a:endParaRPr lang="ko-KR" altLang="en-US" sz="10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27" name="Text Box 19"/>
            <p:cNvSpPr txBox="1">
              <a:spLocks noChangeArrowheads="1"/>
            </p:cNvSpPr>
            <p:nvPr/>
          </p:nvSpPr>
          <p:spPr bwMode="auto">
            <a:xfrm>
              <a:off x="6714852" y="3738693"/>
              <a:ext cx="1440160" cy="545994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rgbClr val="0070C0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ctr" defTabSz="914226">
                <a:defRPr sz="1500" b="0" spc="-10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모던고딕 EB" pitchFamily="18" charset="-127"/>
                  <a:ea typeface="Rix모던고딕 EB" pitchFamily="18" charset="-127"/>
                </a:defRPr>
              </a:lvl1pPr>
            </a:lstStyle>
            <a:p>
              <a:r>
                <a:rPr lang="ko-KR" altLang="en-US" sz="1400" b="1" dirty="0" smtClean="0">
                  <a:solidFill>
                    <a:schemeClr val="tx1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디지털 여론동향</a:t>
              </a:r>
              <a:endParaRPr lang="ko-KR" altLang="en-US" sz="1400" b="1" dirty="0"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228" name="그룹 227"/>
            <p:cNvGrpSpPr/>
            <p:nvPr/>
          </p:nvGrpSpPr>
          <p:grpSpPr>
            <a:xfrm>
              <a:off x="6570836" y="3594677"/>
              <a:ext cx="446562" cy="432048"/>
              <a:chOff x="3546500" y="3492599"/>
              <a:chExt cx="446562" cy="432048"/>
            </a:xfrm>
          </p:grpSpPr>
          <p:sp>
            <p:nvSpPr>
              <p:cNvPr id="229" name="타원 228"/>
              <p:cNvSpPr/>
              <p:nvPr/>
            </p:nvSpPr>
            <p:spPr>
              <a:xfrm>
                <a:off x="3561014" y="3492599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 smtClean="0">
                  <a:solidFill>
                    <a:schemeClr val="tx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3546500" y="356460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>
                    <a:solidFill>
                      <a:schemeClr val="tx2"/>
                    </a:solidFill>
                  </a:rPr>
                  <a:t>연계</a:t>
                </a:r>
                <a:endParaRPr lang="ko-KR" altLang="en-US" sz="10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31" name="Text Box 19"/>
            <p:cNvSpPr txBox="1">
              <a:spLocks noChangeArrowheads="1"/>
            </p:cNvSpPr>
            <p:nvPr/>
          </p:nvSpPr>
          <p:spPr bwMode="auto">
            <a:xfrm>
              <a:off x="8299028" y="3738693"/>
              <a:ext cx="1440160" cy="545994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rgbClr val="0070C0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ctr" defTabSz="914226">
                <a:defRPr sz="1500" b="0" spc="-10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모던고딕 EB" pitchFamily="18" charset="-127"/>
                  <a:ea typeface="Rix모던고딕 EB" pitchFamily="18" charset="-127"/>
                </a:defRPr>
              </a:lvl1pPr>
            </a:lstStyle>
            <a:p>
              <a:r>
                <a:rPr lang="ko-KR" altLang="en-US" sz="1400" b="1" dirty="0" smtClean="0">
                  <a:solidFill>
                    <a:schemeClr val="tx1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성과관리시스템</a:t>
              </a:r>
              <a:endParaRPr lang="ko-KR" altLang="en-US" sz="1400" b="1" dirty="0"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232" name="그룹 231"/>
            <p:cNvGrpSpPr/>
            <p:nvPr/>
          </p:nvGrpSpPr>
          <p:grpSpPr>
            <a:xfrm>
              <a:off x="8155012" y="3594677"/>
              <a:ext cx="446562" cy="432048"/>
              <a:chOff x="3546500" y="3492599"/>
              <a:chExt cx="446562" cy="432048"/>
            </a:xfrm>
          </p:grpSpPr>
          <p:sp>
            <p:nvSpPr>
              <p:cNvPr id="233" name="타원 232"/>
              <p:cNvSpPr/>
              <p:nvPr/>
            </p:nvSpPr>
            <p:spPr>
              <a:xfrm>
                <a:off x="3561014" y="3492599"/>
                <a:ext cx="432048" cy="432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 smtClean="0">
                  <a:solidFill>
                    <a:schemeClr val="tx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3546500" y="3564607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>
                    <a:solidFill>
                      <a:schemeClr val="tx2"/>
                    </a:solidFill>
                  </a:rPr>
                  <a:t>연계</a:t>
                </a:r>
                <a:endParaRPr lang="ko-KR" altLang="en-US" sz="1000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238" name="Text Box 19"/>
          <p:cNvSpPr txBox="1">
            <a:spLocks noChangeArrowheads="1"/>
          </p:cNvSpPr>
          <p:nvPr/>
        </p:nvSpPr>
        <p:spPr bwMode="auto">
          <a:xfrm>
            <a:off x="3474492" y="5809555"/>
            <a:ext cx="6932251" cy="4943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lvl="0" fontAlgn="base"/>
            <a:r>
              <a:rPr lang="ko-KR" altLang="en-US" sz="1800" dirty="0">
                <a:effectLst/>
              </a:rPr>
              <a:t>통합 인프라 재구성</a:t>
            </a:r>
          </a:p>
        </p:txBody>
      </p:sp>
      <p:sp>
        <p:nvSpPr>
          <p:cNvPr id="239" name="Text Box 19"/>
          <p:cNvSpPr txBox="1">
            <a:spLocks noChangeArrowheads="1"/>
          </p:cNvSpPr>
          <p:nvPr/>
        </p:nvSpPr>
        <p:spPr bwMode="auto">
          <a:xfrm>
            <a:off x="3474492" y="6406827"/>
            <a:ext cx="6932251" cy="4943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lvl="0" fontAlgn="base"/>
            <a:r>
              <a:rPr lang="ko-KR" altLang="en-US" sz="1800" dirty="0" smtClean="0">
                <a:effectLst/>
              </a:rPr>
              <a:t>데이터 서비스 현행화 </a:t>
            </a:r>
            <a:endParaRPr lang="ko-KR" altLang="en-US" sz="1800" dirty="0">
              <a:effectLst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69435" y="2852631"/>
            <a:ext cx="6796328" cy="815328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7971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474492" y="3780631"/>
            <a:ext cx="6912768" cy="144702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3478664" y="1497936"/>
            <a:ext cx="6888080" cy="598494"/>
            <a:chOff x="1332031" y="5763307"/>
            <a:chExt cx="5059576" cy="395036"/>
          </a:xfrm>
        </p:grpSpPr>
        <p:sp>
          <p:nvSpPr>
            <p:cNvPr id="52" name="직사각형 51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bg1">
                <a:lumMod val="6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Rix고딕 B" pitchFamily="18" charset="-127"/>
                <a:ea typeface="Rix고딕 B" pitchFamily="18" charset="-127"/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54" name="직사각형 53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Rix고딕 B" pitchFamily="18" charset="-127"/>
                  <a:ea typeface="Rix고딕 B" pitchFamily="18" charset="-127"/>
                </a:endParaRPr>
              </a:p>
            </p:txBody>
          </p:sp>
        </p:grpSp>
      </p:grpSp>
      <p:sp>
        <p:nvSpPr>
          <p:cNvPr id="2" name="제목 1" hidden="1"/>
          <p:cNvSpPr>
            <a:spLocks noGrp="1"/>
          </p:cNvSpPr>
          <p:nvPr>
            <p:ph type="title" idx="4294967295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41728" y="1636836"/>
            <a:ext cx="1164421" cy="3469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spc="-60" dirty="0" smtClean="0">
                <a:solidFill>
                  <a:srgbClr val="FFFF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사항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603667" y="1602973"/>
            <a:ext cx="667230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연계 취득데이터 저장과 서비스 영속성 유지를 위한 </a:t>
            </a:r>
            <a:r>
              <a:rPr lang="en-US" altLang="ko-KR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DB</a:t>
            </a:r>
            <a:r>
              <a:rPr lang="ko-KR" altLang="en-US" sz="2200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구축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19880" y="491783"/>
            <a:ext cx="4722768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디지털 </a:t>
            </a:r>
            <a:r>
              <a:rPr lang="ko-KR" altLang="en-US" sz="25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시민시장실</a:t>
            </a:r>
            <a:r>
              <a:rPr lang="en-US" altLang="ko-KR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 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서비스 </a:t>
            </a:r>
            <a:r>
              <a:rPr lang="en-US" altLang="ko-KR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DB 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구축 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210982" y="238106"/>
            <a:ext cx="2068195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 spc="-10"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ko-KR" altLang="en-US" dirty="0"/>
              <a:t>시정데이터 연계 및 통합</a:t>
            </a:r>
          </a:p>
        </p:txBody>
      </p:sp>
      <p:grpSp>
        <p:nvGrpSpPr>
          <p:cNvPr id="148" name="그룹 147"/>
          <p:cNvGrpSpPr/>
          <p:nvPr/>
        </p:nvGrpSpPr>
        <p:grpSpPr>
          <a:xfrm>
            <a:off x="410435" y="3171790"/>
            <a:ext cx="2623372" cy="253916"/>
            <a:chOff x="566545" y="2233593"/>
            <a:chExt cx="2623372" cy="253916"/>
          </a:xfrm>
        </p:grpSpPr>
        <p:sp>
          <p:nvSpPr>
            <p:cNvPr id="149" name="TextBox 148"/>
            <p:cNvSpPr txBox="1"/>
            <p:nvPr/>
          </p:nvSpPr>
          <p:spPr>
            <a:xfrm>
              <a:off x="687305" y="2233593"/>
              <a:ext cx="2502612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기존 운영 서비스의 장애 발생시</a:t>
              </a:r>
              <a:endParaRPr lang="ko-KR" altLang="en-US" sz="15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50" name="이등변 삼각형 149"/>
            <p:cNvSpPr/>
            <p:nvPr/>
          </p:nvSpPr>
          <p:spPr>
            <a:xfrm rot="5400000">
              <a:off x="561483" y="2310663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391968" y="2258477"/>
            <a:ext cx="2554599" cy="238783"/>
            <a:chOff x="566545" y="2280744"/>
            <a:chExt cx="2554599" cy="238783"/>
          </a:xfrm>
        </p:grpSpPr>
        <p:sp>
          <p:nvSpPr>
            <p:cNvPr id="154" name="TextBox 153"/>
            <p:cNvSpPr txBox="1"/>
            <p:nvPr/>
          </p:nvSpPr>
          <p:spPr>
            <a:xfrm>
              <a:off x="687305" y="2280744"/>
              <a:ext cx="2433839" cy="2387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연계 취득데이터 저장소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55" name="이등변 삼각형 154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6" name="직사각형 155"/>
          <p:cNvSpPr/>
          <p:nvPr/>
        </p:nvSpPr>
        <p:spPr>
          <a:xfrm>
            <a:off x="429273" y="3486125"/>
            <a:ext cx="2572143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독립적인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저장소의 확보 및 운영으로 기존 운영되고 있는 서비스의 장애 발생에도 주요 지표를 서비스 가능</a:t>
            </a:r>
            <a:endParaRPr lang="ko-KR" altLang="en-US" sz="1400" spc="-70" dirty="0"/>
          </a:p>
        </p:txBody>
      </p:sp>
      <p:sp>
        <p:nvSpPr>
          <p:cNvPr id="157" name="직사각형 156"/>
          <p:cNvSpPr/>
          <p:nvPr/>
        </p:nvSpPr>
        <p:spPr>
          <a:xfrm>
            <a:off x="410806" y="2512393"/>
            <a:ext cx="257214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산재 되어있는 데이터의 취합 및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서버에 저장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58" name="직선 연결선 157"/>
          <p:cNvCxnSpPr/>
          <p:nvPr/>
        </p:nvCxnSpPr>
        <p:spPr>
          <a:xfrm>
            <a:off x="473698" y="3060551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3474493" y="2264338"/>
            <a:ext cx="6883176" cy="555061"/>
            <a:chOff x="4106755" y="2264338"/>
            <a:chExt cx="6250913" cy="830290"/>
          </a:xfrm>
        </p:grpSpPr>
        <p:sp>
          <p:nvSpPr>
            <p:cNvPr id="88" name="AutoShape 13" descr="(호아) 도형-13"/>
            <p:cNvSpPr>
              <a:spLocks noChangeArrowheads="1"/>
            </p:cNvSpPr>
            <p:nvPr/>
          </p:nvSpPr>
          <p:spPr bwMode="auto">
            <a:xfrm>
              <a:off x="4106755" y="2264338"/>
              <a:ext cx="1221948" cy="830290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  <a:ln w="9525" algn="ctr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indent="-92075" algn="ctr" defTabSz="893763" fontAlgn="ctr">
                <a:lnSpc>
                  <a:spcPts val="1400"/>
                </a:lnSpc>
                <a:defRPr/>
              </a:pPr>
              <a:r>
                <a:rPr lang="ko-KR" altLang="en-US" sz="1200" b="1" dirty="0" smtClean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서울시정</a:t>
              </a:r>
              <a:endParaRPr lang="en-US" altLang="ko-KR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</p:txBody>
        </p:sp>
        <p:sp>
          <p:nvSpPr>
            <p:cNvPr id="89" name="AutoShape 13" descr="(호아) 도형-13"/>
            <p:cNvSpPr>
              <a:spLocks noChangeArrowheads="1"/>
            </p:cNvSpPr>
            <p:nvPr/>
          </p:nvSpPr>
          <p:spPr bwMode="auto">
            <a:xfrm>
              <a:off x="5369315" y="2264338"/>
              <a:ext cx="1222937" cy="830290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  <a:ln w="9525" algn="ctr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indent="-92075" algn="ctr" defTabSz="893763" fontAlgn="ctr">
                <a:lnSpc>
                  <a:spcPts val="1400"/>
                </a:lnSpc>
                <a:defRPr/>
              </a:pPr>
              <a:r>
                <a:rPr lang="ko-KR" altLang="en-US" sz="1200" b="1" dirty="0" smtClean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성과관리</a:t>
              </a:r>
              <a:endParaRPr lang="en-US" altLang="ko-KR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  <a:p>
              <a:pPr marL="92075" indent="-92075" algn="ctr" defTabSz="893763" fontAlgn="ctr">
                <a:lnSpc>
                  <a:spcPts val="1400"/>
                </a:lnSpc>
                <a:defRPr/>
              </a:pPr>
              <a:r>
                <a:rPr lang="ko-KR" altLang="en-US" sz="1200" b="1" dirty="0" smtClean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핵심성</a:t>
              </a:r>
              <a:r>
                <a:rPr lang="ko-KR" altLang="en-US" sz="1200" b="1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과</a:t>
              </a:r>
              <a:endParaRPr lang="en-US" altLang="ko-KR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</p:txBody>
        </p:sp>
        <p:sp>
          <p:nvSpPr>
            <p:cNvPr id="90" name="AutoShape 13" descr="(호아) 도형-13"/>
            <p:cNvSpPr>
              <a:spLocks noChangeArrowheads="1"/>
            </p:cNvSpPr>
            <p:nvPr/>
          </p:nvSpPr>
          <p:spPr bwMode="auto">
            <a:xfrm>
              <a:off x="6625695" y="2264338"/>
              <a:ext cx="1199644" cy="830290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  <a:ln w="9525" algn="ctr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indent="-92075" algn="ctr" defTabSz="893763" fontAlgn="ctr">
                <a:lnSpc>
                  <a:spcPts val="1400"/>
                </a:lnSpc>
                <a:defRPr/>
              </a:pPr>
              <a:r>
                <a:rPr lang="ko-KR" altLang="en-US" sz="1200" b="1" dirty="0" smtClean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도시현황</a:t>
              </a:r>
              <a:endParaRPr lang="en-US" altLang="ko-KR" sz="1200" b="1" dirty="0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  <a:p>
              <a:pPr marL="92075" indent="-92075" algn="ctr" defTabSz="893763" fontAlgn="ctr">
                <a:lnSpc>
                  <a:spcPts val="1400"/>
                </a:lnSpc>
                <a:defRPr/>
              </a:pPr>
              <a:r>
                <a:rPr lang="ko-KR" altLang="en-US" sz="1200" b="1" dirty="0" smtClean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데이터</a:t>
              </a:r>
              <a:endParaRPr lang="en-US" altLang="ko-KR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</p:txBody>
        </p:sp>
        <p:sp>
          <p:nvSpPr>
            <p:cNvPr id="91" name="AutoShape 13" descr="(호아) 도형-13"/>
            <p:cNvSpPr>
              <a:spLocks noChangeArrowheads="1"/>
            </p:cNvSpPr>
            <p:nvPr/>
          </p:nvSpPr>
          <p:spPr bwMode="auto">
            <a:xfrm>
              <a:off x="7868389" y="2264338"/>
              <a:ext cx="1222937" cy="830290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  <a:ln w="9525" algn="ctr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indent="-92075" algn="ctr" defTabSz="893763" fontAlgn="ctr">
                <a:lnSpc>
                  <a:spcPts val="1400"/>
                </a:lnSpc>
                <a:defRPr/>
              </a:pPr>
              <a:r>
                <a:rPr lang="ko-KR" altLang="en-US" sz="1200" b="1" dirty="0" smtClean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여론동</a:t>
              </a:r>
              <a:r>
                <a:rPr lang="ko-KR" altLang="en-US" sz="1200" b="1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향</a:t>
              </a:r>
              <a:endParaRPr lang="en-US" altLang="ko-KR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</p:txBody>
        </p:sp>
        <p:sp>
          <p:nvSpPr>
            <p:cNvPr id="92" name="AutoShape 13" descr="(호아) 도형-13"/>
            <p:cNvSpPr>
              <a:spLocks noChangeArrowheads="1"/>
            </p:cNvSpPr>
            <p:nvPr/>
          </p:nvSpPr>
          <p:spPr bwMode="auto">
            <a:xfrm>
              <a:off x="9134731" y="2264338"/>
              <a:ext cx="1222937" cy="830290"/>
            </a:xfrm>
            <a:prstGeom prst="roundRect">
              <a:avLst>
                <a:gd name="adj" fmla="val 0"/>
              </a:avLst>
            </a:prstGeom>
            <a:solidFill>
              <a:srgbClr val="002060"/>
            </a:solidFill>
            <a:ln w="9525" algn="ctr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92075" indent="-92075" algn="ctr" defTabSz="893763" fontAlgn="ctr">
                <a:lnSpc>
                  <a:spcPts val="1400"/>
                </a:lnSpc>
                <a:defRPr/>
              </a:pPr>
              <a:r>
                <a:rPr lang="ko-KR" altLang="en-US" sz="1200" b="1" dirty="0" smtClean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유관정</a:t>
              </a:r>
              <a:r>
                <a:rPr lang="ko-KR" altLang="en-US" sz="1200" b="1" dirty="0">
                  <a:solidFill>
                    <a:prstClr val="white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보</a:t>
              </a:r>
              <a:endParaRPr lang="en-US" altLang="ko-KR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4986660" y="2865735"/>
            <a:ext cx="37444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smtClean="0">
                <a:latin typeface="KoPub돋움체 Medium" pitchFamily="18" charset="-127"/>
                <a:ea typeface="KoPub돋움체 Medium" pitchFamily="18" charset="-127"/>
              </a:rPr>
              <a:t>ETL  / API Link /  DB Link / Etc</a:t>
            </a:r>
            <a:r>
              <a:rPr lang="en-US" altLang="ko-KR" sz="1300" b="1" dirty="0">
                <a:latin typeface="KoPub돋움체 Medium" pitchFamily="18" charset="-127"/>
                <a:ea typeface="KoPub돋움체 Medium" pitchFamily="18" charset="-127"/>
              </a:rPr>
              <a:t>..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020568" y="3864114"/>
            <a:ext cx="3744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smtClean="0">
                <a:latin typeface="KoPub돋움체 Medium" pitchFamily="18" charset="-127"/>
                <a:ea typeface="KoPub돋움체 Medium" pitchFamily="18" charset="-127"/>
              </a:rPr>
              <a:t>디지털 </a:t>
            </a:r>
            <a:r>
              <a:rPr lang="ko-KR" altLang="en-US" sz="1500" b="1" dirty="0" err="1" smtClean="0">
                <a:latin typeface="KoPub돋움체 Medium" pitchFamily="18" charset="-127"/>
                <a:ea typeface="KoPub돋움체 Medium" pitchFamily="18" charset="-127"/>
              </a:rPr>
              <a:t>시민시장실</a:t>
            </a:r>
            <a:r>
              <a:rPr lang="ko-KR" altLang="en-US" sz="15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DB (</a:t>
            </a:r>
            <a:r>
              <a:rPr lang="ko-KR" altLang="en-US" sz="1500" b="1" dirty="0" smtClean="0">
                <a:latin typeface="KoPub돋움체 Medium" pitchFamily="18" charset="-127"/>
                <a:ea typeface="KoPub돋움체 Medium" pitchFamily="18" charset="-127"/>
              </a:rPr>
              <a:t>안</a:t>
            </a:r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en-US" altLang="ko-KR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3474492" y="5352107"/>
            <a:ext cx="6912768" cy="1447027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7290916" y="5769045"/>
            <a:ext cx="1427317" cy="805040"/>
            <a:chOff x="456059" y="2306701"/>
            <a:chExt cx="3209057" cy="2530026"/>
          </a:xfrm>
        </p:grpSpPr>
        <p:pic>
          <p:nvPicPr>
            <p:cNvPr id="119" name="그림 118" descr="그림13.png"/>
            <p:cNvPicPr preferRelativeResize="0">
              <a:picLocks/>
            </p:cNvPicPr>
            <p:nvPr/>
          </p:nvPicPr>
          <p:blipFill>
            <a:blip r:embed="rId2" cstate="print"/>
            <a:srcRect l="20569" t="41745" b="21321"/>
            <a:stretch>
              <a:fillRect/>
            </a:stretch>
          </p:blipFill>
          <p:spPr bwMode="auto">
            <a:xfrm>
              <a:off x="2094384" y="2306701"/>
              <a:ext cx="1570732" cy="12312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120" name="그림 119" descr="그림3.png"/>
            <p:cNvPicPr preferRelativeResize="0">
              <a:picLocks/>
            </p:cNvPicPr>
            <p:nvPr/>
          </p:nvPicPr>
          <p:blipFill>
            <a:blip r:embed="rId3" cstate="print"/>
            <a:srcRect l="25731" t="37804" r="3865" b="21718"/>
            <a:stretch>
              <a:fillRect/>
            </a:stretch>
          </p:blipFill>
          <p:spPr bwMode="auto">
            <a:xfrm>
              <a:off x="456059" y="2311318"/>
              <a:ext cx="1570732" cy="12312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121" name="Picture 17"/>
            <p:cNvPicPr preferRelativeResize="0">
              <a:picLocks noChangeArrowheads="1"/>
            </p:cNvPicPr>
            <p:nvPr/>
          </p:nvPicPr>
          <p:blipFill>
            <a:blip r:embed="rId4" cstate="print"/>
            <a:srcRect l="7661" t="14651" r="11909" b="42833"/>
            <a:stretch>
              <a:fillRect/>
            </a:stretch>
          </p:blipFill>
          <p:spPr bwMode="auto">
            <a:xfrm>
              <a:off x="456059" y="3605527"/>
              <a:ext cx="1570732" cy="12312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122" name="Picture 2"/>
            <p:cNvPicPr preferRelativeResize="0">
              <a:picLocks noChangeArrowheads="1"/>
            </p:cNvPicPr>
            <p:nvPr/>
          </p:nvPicPr>
          <p:blipFill>
            <a:blip r:embed="rId5" cstate="print"/>
            <a:srcRect t="57010" r="36719" b="10001"/>
            <a:stretch>
              <a:fillRect/>
            </a:stretch>
          </p:blipFill>
          <p:spPr bwMode="auto">
            <a:xfrm>
              <a:off x="2094384" y="3605526"/>
              <a:ext cx="1570732" cy="12312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</p:grpSp>
      <p:grpSp>
        <p:nvGrpSpPr>
          <p:cNvPr id="8" name="그룹 7"/>
          <p:cNvGrpSpPr/>
          <p:nvPr/>
        </p:nvGrpSpPr>
        <p:grpSpPr>
          <a:xfrm>
            <a:off x="3834532" y="5781997"/>
            <a:ext cx="3265572" cy="841587"/>
            <a:chOff x="3449280" y="4975057"/>
            <a:chExt cx="6901630" cy="1879409"/>
          </a:xfrm>
        </p:grpSpPr>
        <p:pic>
          <p:nvPicPr>
            <p:cNvPr id="123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280" y="4975057"/>
              <a:ext cx="2149880" cy="1879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5805" y="4975057"/>
              <a:ext cx="2521318" cy="1879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6031" y="4975057"/>
              <a:ext cx="2144879" cy="1879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7" name="Picture 2"/>
          <p:cNvPicPr preferRelativeResize="0">
            <a:picLocks noChangeArrowheads="1"/>
          </p:cNvPicPr>
          <p:nvPr/>
        </p:nvPicPr>
        <p:blipFill>
          <a:blip r:embed="rId9" cstate="print"/>
          <a:srcRect l="29883" t="30000" r="10938" b="14687"/>
          <a:stretch>
            <a:fillRect/>
          </a:stretch>
        </p:blipFill>
        <p:spPr bwMode="auto">
          <a:xfrm>
            <a:off x="8856042" y="5736466"/>
            <a:ext cx="1335757" cy="81673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128" name="TextBox 127"/>
          <p:cNvSpPr txBox="1"/>
          <p:nvPr/>
        </p:nvSpPr>
        <p:spPr>
          <a:xfrm>
            <a:off x="4986660" y="5364807"/>
            <a:ext cx="37444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smtClean="0">
                <a:latin typeface="KoPub돋움체 Medium" pitchFamily="18" charset="-127"/>
                <a:ea typeface="KoPub돋움체 Medium" pitchFamily="18" charset="-127"/>
              </a:rPr>
              <a:t>시각화 </a:t>
            </a:r>
            <a:endParaRPr lang="en-US" altLang="ko-KR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1" name="AutoShape 46"/>
          <p:cNvSpPr>
            <a:spLocks noChangeArrowheads="1"/>
          </p:cNvSpPr>
          <p:nvPr/>
        </p:nvSpPr>
        <p:spPr bwMode="auto">
          <a:xfrm rot="10800000">
            <a:off x="3546498" y="3492599"/>
            <a:ext cx="6480721" cy="425598"/>
          </a:xfrm>
          <a:prstGeom prst="triangle">
            <a:avLst>
              <a:gd name="adj" fmla="val 47869"/>
            </a:avLst>
          </a:prstGeom>
          <a:gradFill flip="none" rotWithShape="1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  <a:tileRect/>
          </a:gra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dist">
              <a:lnSpc>
                <a:spcPct val="130000"/>
              </a:lnSpc>
              <a:buFont typeface="Wingdings" pitchFamily="2" charset="2"/>
              <a:buChar char="v"/>
            </a:pPr>
            <a:endParaRPr lang="ko-KR" altLang="en-US" sz="90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32" name="순서도: 자기 디스크 131"/>
          <p:cNvSpPr/>
          <p:nvPr/>
        </p:nvSpPr>
        <p:spPr>
          <a:xfrm>
            <a:off x="5850756" y="3166467"/>
            <a:ext cx="1800000" cy="493231"/>
          </a:xfrm>
          <a:prstGeom prst="flowChartMagneticDisk">
            <a:avLst/>
          </a:prstGeom>
          <a:scene3d>
            <a:camera prst="orthographicFront"/>
            <a:lightRig rig="threePt" dir="t"/>
          </a:scene3d>
          <a:sp3d prstMaterial="softEdge"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META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3" name="AutoShape 46"/>
          <p:cNvSpPr>
            <a:spLocks noChangeArrowheads="1"/>
          </p:cNvSpPr>
          <p:nvPr/>
        </p:nvSpPr>
        <p:spPr bwMode="auto">
          <a:xfrm rot="10800000">
            <a:off x="3546496" y="5080000"/>
            <a:ext cx="6480721" cy="274164"/>
          </a:xfrm>
          <a:prstGeom prst="triangle">
            <a:avLst>
              <a:gd name="adj" fmla="val 47869"/>
            </a:avLst>
          </a:prstGeom>
          <a:gradFill flip="none" rotWithShape="1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  <a:tileRect/>
          </a:gra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dist">
              <a:lnSpc>
                <a:spcPct val="130000"/>
              </a:lnSpc>
              <a:buFont typeface="Wingdings" pitchFamily="2" charset="2"/>
              <a:buChar char="v"/>
            </a:pPr>
            <a:endParaRPr lang="ko-KR" altLang="en-US" sz="90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3528851" y="4209259"/>
            <a:ext cx="6795010" cy="349645"/>
            <a:chOff x="3480912" y="5154229"/>
            <a:chExt cx="7836058" cy="504997"/>
          </a:xfrm>
        </p:grpSpPr>
        <p:sp>
          <p:nvSpPr>
            <p:cNvPr id="62" name="Rectangle 874" descr="서식복사-A"/>
            <p:cNvSpPr>
              <a:spLocks noChangeArrowheads="1"/>
            </p:cNvSpPr>
            <p:nvPr/>
          </p:nvSpPr>
          <p:spPr bwMode="gray">
            <a:xfrm>
              <a:off x="3480912" y="5154229"/>
              <a:ext cx="1236817" cy="504997"/>
            </a:xfrm>
            <a:prstGeom prst="rect">
              <a:avLst/>
            </a:prstGeom>
            <a:blipFill dpi="0" rotWithShape="1">
              <a:blip r:embed="rId10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일반행정</a:t>
              </a:r>
              <a:endParaRPr lang="en-US" altLang="ko-KR" sz="14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3" name="Rectangle 874" descr="서식복사-A"/>
            <p:cNvSpPr>
              <a:spLocks noChangeArrowheads="1"/>
            </p:cNvSpPr>
            <p:nvPr/>
          </p:nvSpPr>
          <p:spPr bwMode="gray">
            <a:xfrm>
              <a:off x="5138256" y="5154229"/>
              <a:ext cx="1236818" cy="504997"/>
            </a:xfrm>
            <a:prstGeom prst="rect">
              <a:avLst/>
            </a:prstGeom>
            <a:blipFill dpi="0" rotWithShape="1">
              <a:blip r:embed="rId10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문화관광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4" name="Rectangle 874" descr="서식복사-A"/>
            <p:cNvSpPr>
              <a:spLocks noChangeArrowheads="1"/>
            </p:cNvSpPr>
            <p:nvPr/>
          </p:nvSpPr>
          <p:spPr bwMode="gray">
            <a:xfrm>
              <a:off x="6785913" y="5154229"/>
              <a:ext cx="1236818" cy="504997"/>
            </a:xfrm>
            <a:prstGeom prst="rect">
              <a:avLst/>
            </a:prstGeom>
            <a:blipFill dpi="0" rotWithShape="1">
              <a:blip r:embed="rId10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</a:t>
              </a:r>
              <a:endParaRPr lang="en-US" altLang="ko-KR" sz="14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5" name="Rectangle 874" descr="서식복사-A"/>
            <p:cNvSpPr>
              <a:spLocks noChangeArrowheads="1"/>
            </p:cNvSpPr>
            <p:nvPr/>
          </p:nvSpPr>
          <p:spPr bwMode="gray">
            <a:xfrm>
              <a:off x="8433570" y="5154229"/>
              <a:ext cx="1236818" cy="504997"/>
            </a:xfrm>
            <a:prstGeom prst="rect">
              <a:avLst/>
            </a:prstGeom>
            <a:blipFill dpi="0" rotWithShape="1">
              <a:blip r:embed="rId10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보건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6" name="Rectangle 874" descr="서식복사-A"/>
            <p:cNvSpPr>
              <a:spLocks noChangeArrowheads="1"/>
            </p:cNvSpPr>
            <p:nvPr/>
          </p:nvSpPr>
          <p:spPr bwMode="gray">
            <a:xfrm>
              <a:off x="10080152" y="5154229"/>
              <a:ext cx="1236818" cy="504997"/>
            </a:xfrm>
            <a:prstGeom prst="rect">
              <a:avLst/>
            </a:prstGeom>
            <a:blipFill dpi="0" rotWithShape="1">
              <a:blip r:embed="rId10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산업경제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3528851" y="4709325"/>
            <a:ext cx="6795010" cy="349645"/>
            <a:chOff x="3480912" y="5154229"/>
            <a:chExt cx="7836058" cy="504997"/>
          </a:xfrm>
        </p:grpSpPr>
        <p:sp>
          <p:nvSpPr>
            <p:cNvPr id="68" name="Rectangle 874" descr="서식복사-A"/>
            <p:cNvSpPr>
              <a:spLocks noChangeArrowheads="1"/>
            </p:cNvSpPr>
            <p:nvPr/>
          </p:nvSpPr>
          <p:spPr bwMode="gray">
            <a:xfrm>
              <a:off x="3480912" y="5154229"/>
              <a:ext cx="1236817" cy="504997"/>
            </a:xfrm>
            <a:prstGeom prst="rect">
              <a:avLst/>
            </a:prstGeom>
            <a:blipFill dpi="0" rotWithShape="1">
              <a:blip r:embed="rId10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도시관리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9" name="Rectangle 874" descr="서식복사-A"/>
            <p:cNvSpPr>
              <a:spLocks noChangeArrowheads="1"/>
            </p:cNvSpPr>
            <p:nvPr/>
          </p:nvSpPr>
          <p:spPr bwMode="gray">
            <a:xfrm>
              <a:off x="5138256" y="5154229"/>
              <a:ext cx="1236816" cy="504997"/>
            </a:xfrm>
            <a:prstGeom prst="rect">
              <a:avLst/>
            </a:prstGeom>
            <a:blipFill dpi="0" rotWithShape="1">
              <a:blip r:embed="rId10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복지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0" name="Rectangle 874" descr="서식복사-A"/>
            <p:cNvSpPr>
              <a:spLocks noChangeArrowheads="1"/>
            </p:cNvSpPr>
            <p:nvPr/>
          </p:nvSpPr>
          <p:spPr bwMode="gray">
            <a:xfrm>
              <a:off x="6785913" y="5154229"/>
              <a:ext cx="1236816" cy="504997"/>
            </a:xfrm>
            <a:prstGeom prst="rect">
              <a:avLst/>
            </a:prstGeom>
            <a:blipFill dpi="0" rotWithShape="1">
              <a:blip r:embed="rId10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교통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1" name="Rectangle 874" descr="서식복사-A"/>
            <p:cNvSpPr>
              <a:spLocks noChangeArrowheads="1"/>
            </p:cNvSpPr>
            <p:nvPr/>
          </p:nvSpPr>
          <p:spPr bwMode="gray">
            <a:xfrm>
              <a:off x="8433570" y="5154229"/>
              <a:ext cx="1236816" cy="504997"/>
            </a:xfrm>
            <a:prstGeom prst="rect">
              <a:avLst/>
            </a:prstGeom>
            <a:blipFill dpi="0" rotWithShape="1">
              <a:blip r:embed="rId10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안전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72" name="Rectangle 874" descr="서식복사-A"/>
            <p:cNvSpPr>
              <a:spLocks noChangeArrowheads="1"/>
            </p:cNvSpPr>
            <p:nvPr/>
          </p:nvSpPr>
          <p:spPr bwMode="gray">
            <a:xfrm>
              <a:off x="10080152" y="5154229"/>
              <a:ext cx="1236818" cy="504997"/>
            </a:xfrm>
            <a:prstGeom prst="rect">
              <a:avLst/>
            </a:prstGeom>
            <a:blipFill dpi="0" rotWithShape="1">
              <a:blip r:embed="rId10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</a:t>
              </a: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육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4995392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3478664" y="1497936"/>
            <a:ext cx="6888080" cy="598494"/>
            <a:chOff x="1332031" y="5763307"/>
            <a:chExt cx="5059576" cy="395036"/>
          </a:xfrm>
        </p:grpSpPr>
        <p:sp>
          <p:nvSpPr>
            <p:cNvPr id="52" name="직사각형 51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54" name="직사각형 53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sp>
        <p:nvSpPr>
          <p:cNvPr id="2" name="제목 1" hidden="1"/>
          <p:cNvSpPr>
            <a:spLocks noGrp="1"/>
          </p:cNvSpPr>
          <p:nvPr>
            <p:ph type="title" idx="4294967295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41728" y="1636836"/>
            <a:ext cx="1164421" cy="3469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spc="-60" dirty="0" smtClean="0">
                <a:solidFill>
                  <a:srgbClr val="FFFF00"/>
                </a:solidFill>
                <a:latin typeface="KoPub돋움체 Medium" pitchFamily="18" charset="-127"/>
                <a:ea typeface="KoPub돋움체 Medium" pitchFamily="18" charset="-127"/>
              </a:rPr>
              <a:t>주요 사항 </a:t>
            </a:r>
          </a:p>
        </p:txBody>
      </p:sp>
      <p:grpSp>
        <p:nvGrpSpPr>
          <p:cNvPr id="138" name="그룹 137"/>
          <p:cNvGrpSpPr/>
          <p:nvPr/>
        </p:nvGrpSpPr>
        <p:grpSpPr>
          <a:xfrm>
            <a:off x="391968" y="2988543"/>
            <a:ext cx="2623372" cy="253916"/>
            <a:chOff x="566545" y="2233593"/>
            <a:chExt cx="2623372" cy="253916"/>
          </a:xfrm>
        </p:grpSpPr>
        <p:sp>
          <p:nvSpPr>
            <p:cNvPr id="139" name="TextBox 138"/>
            <p:cNvSpPr txBox="1"/>
            <p:nvPr/>
          </p:nvSpPr>
          <p:spPr>
            <a:xfrm>
              <a:off x="687305" y="2233593"/>
              <a:ext cx="2502612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데이터 성격에 따른 지표 유형</a:t>
              </a:r>
              <a:endParaRPr lang="ko-KR" altLang="en-US" sz="1500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42" name="이등변 삼각형 141"/>
            <p:cNvSpPr/>
            <p:nvPr/>
          </p:nvSpPr>
          <p:spPr>
            <a:xfrm rot="5400000">
              <a:off x="561483" y="2310663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391968" y="2258477"/>
            <a:ext cx="2554599" cy="253916"/>
            <a:chOff x="566545" y="2280744"/>
            <a:chExt cx="2554599" cy="253916"/>
          </a:xfrm>
        </p:grpSpPr>
        <p:sp>
          <p:nvSpPr>
            <p:cNvPr id="144" name="TextBox 143"/>
            <p:cNvSpPr txBox="1"/>
            <p:nvPr/>
          </p:nvSpPr>
          <p:spPr>
            <a:xfrm>
              <a:off x="687305" y="2280744"/>
              <a:ext cx="2433839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서울시정 주요 지표의 정의 </a:t>
              </a:r>
              <a:r>
                <a:rPr lang="en-US" altLang="ko-KR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47" name="이등변 삼각형 146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10806" y="3302878"/>
            <a:ext cx="2572143" cy="951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수치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누적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백분율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분포 등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지표의 성격에 따른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정의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라인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막대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트리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맵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게이지 등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형태 정의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410806" y="2512393"/>
            <a:ext cx="2572143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25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주요 사업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68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지표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55231" y="2835243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>
            <a:off x="455231" y="4491262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475900" y="2258478"/>
            <a:ext cx="6845853" cy="1106074"/>
            <a:chOff x="3637941" y="2569211"/>
            <a:chExt cx="6453238" cy="818910"/>
          </a:xfrm>
        </p:grpSpPr>
        <p:sp>
          <p:nvSpPr>
            <p:cNvPr id="30" name="Text Box 19"/>
            <p:cNvSpPr txBox="1">
              <a:spLocks noChangeArrowheads="1"/>
            </p:cNvSpPr>
            <p:nvPr/>
          </p:nvSpPr>
          <p:spPr bwMode="auto">
            <a:xfrm>
              <a:off x="3637941" y="2569211"/>
              <a:ext cx="1478631" cy="56858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 defTabSz="914226">
                <a:defRPr sz="1400" b="0" spc="-1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고딕 M" pitchFamily="18" charset="-127"/>
                  <a:ea typeface="Rix고딕 M" pitchFamily="18" charset="-127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ko-KR" altLang="en-US" sz="2000" b="1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effectLst/>
                  <a:latin typeface="KoPub돋움체 Medium" pitchFamily="18" charset="-127"/>
                  <a:ea typeface="KoPub돋움체 Medium" pitchFamily="18" charset="-127"/>
                </a:rPr>
                <a:t>안전한 도시</a:t>
              </a:r>
              <a:endParaRPr lang="ko-KR" altLang="en-US" sz="2000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31" name="Text Box 19"/>
            <p:cNvSpPr txBox="1">
              <a:spLocks noChangeArrowheads="1"/>
            </p:cNvSpPr>
            <p:nvPr/>
          </p:nvSpPr>
          <p:spPr bwMode="auto">
            <a:xfrm>
              <a:off x="5283907" y="2569213"/>
              <a:ext cx="1478631" cy="568581"/>
            </a:xfrm>
            <a:prstGeom prst="rect">
              <a:avLst/>
            </a:prstGeom>
            <a:solidFill>
              <a:srgbClr val="FF9933"/>
            </a:solidFill>
            <a:ln w="1587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ctr" defTabSz="914226">
                <a:defRPr sz="1500" b="0" spc="-10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모던고딕 EB" pitchFamily="18" charset="-127"/>
                  <a:ea typeface="Rix모던고딕 EB" pitchFamily="18" charset="-127"/>
                </a:defRPr>
              </a:lvl1pPr>
            </a:lstStyle>
            <a:p>
              <a:r>
                <a:rPr lang="ko-KR" altLang="en-US" sz="2000" b="1" dirty="0">
                  <a:effectLst/>
                  <a:latin typeface="KoPub돋움체 Medium" pitchFamily="18" charset="-127"/>
                  <a:ea typeface="KoPub돋움체 Medium" pitchFamily="18" charset="-127"/>
                </a:rPr>
                <a:t>따뜻한 도시</a:t>
              </a:r>
            </a:p>
          </p:txBody>
        </p:sp>
        <p:sp>
          <p:nvSpPr>
            <p:cNvPr id="32" name="Text Box 19"/>
            <p:cNvSpPr txBox="1">
              <a:spLocks noChangeArrowheads="1"/>
            </p:cNvSpPr>
            <p:nvPr/>
          </p:nvSpPr>
          <p:spPr bwMode="auto">
            <a:xfrm>
              <a:off x="7014942" y="2569211"/>
              <a:ext cx="1478631" cy="56858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 defTabSz="914226">
                <a:defRPr sz="1400" b="0" spc="-1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고딕 M" pitchFamily="18" charset="-127"/>
                  <a:ea typeface="Rix고딕 M" pitchFamily="18" charset="-127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ko-KR" altLang="en-US" sz="2000" b="1" dirty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effectLst/>
                  <a:latin typeface="KoPub돋움체 Medium" pitchFamily="18" charset="-127"/>
                  <a:ea typeface="KoPub돋움체 Medium" pitchFamily="18" charset="-127"/>
                </a:rPr>
                <a:t>꿈꾸는 도시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8660908" y="2569213"/>
              <a:ext cx="1430271" cy="568581"/>
            </a:xfrm>
            <a:prstGeom prst="rect">
              <a:avLst/>
            </a:prstGeom>
            <a:solidFill>
              <a:srgbClr val="009999"/>
            </a:solidFill>
            <a:ln w="1587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ctr" defTabSz="914226">
                <a:defRPr sz="1500" b="0" spc="-10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모던고딕 EB" pitchFamily="18" charset="-127"/>
                  <a:ea typeface="Rix모던고딕 EB" pitchFamily="18" charset="-127"/>
                </a:defRPr>
              </a:lvl1pPr>
            </a:lstStyle>
            <a:p>
              <a:r>
                <a:rPr lang="ko-KR" altLang="en-US" sz="2000" b="1" dirty="0">
                  <a:effectLst/>
                  <a:latin typeface="KoPub돋움체 Medium" pitchFamily="18" charset="-127"/>
                  <a:ea typeface="KoPub돋움체 Medium" pitchFamily="18" charset="-127"/>
                </a:rPr>
                <a:t>숨쉬는 도시</a:t>
              </a:r>
            </a:p>
          </p:txBody>
        </p:sp>
        <p:cxnSp>
          <p:nvCxnSpPr>
            <p:cNvPr id="34" name="직선 연결선 33"/>
            <p:cNvCxnSpPr/>
            <p:nvPr/>
          </p:nvCxnSpPr>
          <p:spPr bwMode="auto">
            <a:xfrm>
              <a:off x="3645916" y="3200919"/>
              <a:ext cx="1484312" cy="0"/>
            </a:xfrm>
            <a:prstGeom prst="line">
              <a:avLst/>
            </a:prstGeom>
            <a:ln w="38100">
              <a:solidFill>
                <a:srgbClr val="00A4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이등변 삼각형 34"/>
            <p:cNvSpPr/>
            <p:nvPr/>
          </p:nvSpPr>
          <p:spPr bwMode="auto">
            <a:xfrm rot="10800000">
              <a:off x="4294970" y="3212835"/>
              <a:ext cx="148023" cy="175286"/>
            </a:xfrm>
            <a:prstGeom prst="triangle">
              <a:avLst/>
            </a:prstGeom>
            <a:solidFill>
              <a:srgbClr val="00A4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000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61" name="AutoShape 46"/>
          <p:cNvSpPr>
            <a:spLocks noChangeArrowheads="1"/>
          </p:cNvSpPr>
          <p:nvPr/>
        </p:nvSpPr>
        <p:spPr bwMode="auto">
          <a:xfrm rot="10800000">
            <a:off x="3967651" y="3967246"/>
            <a:ext cx="5579687" cy="425598"/>
          </a:xfrm>
          <a:prstGeom prst="triangle">
            <a:avLst>
              <a:gd name="adj" fmla="val 47869"/>
            </a:avLst>
          </a:prstGeom>
          <a:gradFill flip="none" rotWithShape="1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  <a:tileRect/>
          </a:gra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dist">
              <a:lnSpc>
                <a:spcPct val="130000"/>
              </a:lnSpc>
              <a:buFont typeface="Wingdings" pitchFamily="2" charset="2"/>
              <a:buChar char="v"/>
            </a:pPr>
            <a:endParaRPr lang="ko-KR" altLang="en-US" sz="90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440692" y="4481026"/>
            <a:ext cx="6910218" cy="2373440"/>
            <a:chOff x="3474920" y="4888427"/>
            <a:chExt cx="6418808" cy="2087755"/>
          </a:xfrm>
        </p:grpSpPr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2897" y="5322993"/>
              <a:ext cx="1996994" cy="1653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953" y="5322993"/>
              <a:ext cx="2342018" cy="1653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9" name="그룹 68"/>
            <p:cNvGrpSpPr/>
            <p:nvPr/>
          </p:nvGrpSpPr>
          <p:grpSpPr>
            <a:xfrm>
              <a:off x="3474920" y="4888427"/>
              <a:ext cx="6418808" cy="400131"/>
              <a:chOff x="574269" y="4729751"/>
              <a:chExt cx="6418808" cy="568581"/>
            </a:xfrm>
          </p:grpSpPr>
          <p:sp>
            <p:nvSpPr>
              <p:cNvPr id="70" name="Text Box 19"/>
              <p:cNvSpPr txBox="1">
                <a:spLocks noChangeArrowheads="1"/>
              </p:cNvSpPr>
              <p:nvPr/>
            </p:nvSpPr>
            <p:spPr bwMode="auto">
              <a:xfrm>
                <a:off x="574269" y="4729751"/>
                <a:ext cx="2004971" cy="56858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ctr" defTabSz="914226">
                  <a:defRPr sz="1400" b="0" spc="-1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3D778B">
                          <a:alpha val="84000"/>
                        </a:srgbClr>
                      </a:glow>
                    </a:effectLst>
                    <a:latin typeface="Rix고딕 M" pitchFamily="18" charset="-127"/>
                    <a:ea typeface="Rix고딕 M" pitchFamily="18" charset="-127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ko-KR" altLang="en-US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화재현장 </a:t>
                </a:r>
                <a:r>
                  <a:rPr lang="en-US" altLang="ko-KR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5</a:t>
                </a:r>
                <a:r>
                  <a:rPr lang="ko-KR" altLang="en-US" b="1" dirty="0" err="1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분도착률</a:t>
                </a:r>
                <a:r>
                  <a:rPr lang="en-US" altLang="ko-KR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(%)</a:t>
                </a:r>
                <a:endParaRPr lang="ko-KR" altLang="en-US" b="1" dirty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effectLst/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71" name="Text Box 19"/>
              <p:cNvSpPr txBox="1">
                <a:spLocks noChangeArrowheads="1"/>
              </p:cNvSpPr>
              <p:nvPr/>
            </p:nvSpPr>
            <p:spPr bwMode="auto">
              <a:xfrm>
                <a:off x="2753271" y="4729751"/>
                <a:ext cx="1992349" cy="56858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ctr" defTabSz="914226">
                  <a:defRPr sz="1400" b="0" spc="-1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3D778B">
                          <a:alpha val="84000"/>
                        </a:srgbClr>
                      </a:glow>
                    </a:effectLst>
                    <a:latin typeface="Rix고딕 M" pitchFamily="18" charset="-127"/>
                    <a:ea typeface="Rix고딕 M" pitchFamily="18" charset="-127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ko-KR" altLang="en-US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교통사고 사망자수</a:t>
                </a:r>
                <a:r>
                  <a:rPr lang="en-US" altLang="ko-KR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(</a:t>
                </a:r>
                <a:r>
                  <a:rPr lang="ko-KR" altLang="en-US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명</a:t>
                </a:r>
                <a:r>
                  <a:rPr lang="en-US" altLang="ko-KR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)</a:t>
                </a:r>
                <a:endParaRPr lang="ko-KR" altLang="en-US" b="1" dirty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effectLst/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72" name="Text Box 19"/>
              <p:cNvSpPr txBox="1">
                <a:spLocks noChangeArrowheads="1"/>
              </p:cNvSpPr>
              <p:nvPr/>
            </p:nvSpPr>
            <p:spPr bwMode="auto">
              <a:xfrm>
                <a:off x="5000728" y="4729751"/>
                <a:ext cx="1992349" cy="56858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ctr" defTabSz="914226">
                  <a:defRPr sz="1400" b="0" spc="-1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3D778B">
                          <a:alpha val="84000"/>
                        </a:srgbClr>
                      </a:glow>
                    </a:effectLst>
                    <a:latin typeface="Rix고딕 M" pitchFamily="18" charset="-127"/>
                    <a:ea typeface="Rix고딕 M" pitchFamily="18" charset="-127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ko-KR" altLang="en-US" b="1" dirty="0" err="1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여성안심택배함</a:t>
                </a:r>
                <a:r>
                  <a:rPr lang="ko-KR" altLang="en-US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 점유율</a:t>
                </a:r>
              </a:p>
            </p:txBody>
          </p:sp>
        </p:grpSp>
        <p:pic>
          <p:nvPicPr>
            <p:cNvPr id="7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1379" y="5322993"/>
              <a:ext cx="1992349" cy="1653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3" name="Group 14"/>
          <p:cNvGrpSpPr>
            <a:grpSpLocks/>
          </p:cNvGrpSpPr>
          <p:nvPr/>
        </p:nvGrpSpPr>
        <p:grpSpPr bwMode="auto">
          <a:xfrm>
            <a:off x="3475901" y="3414699"/>
            <a:ext cx="6890843" cy="542008"/>
            <a:chOff x="232" y="3982"/>
            <a:chExt cx="3856" cy="1373"/>
          </a:xfrm>
        </p:grpSpPr>
        <p:sp>
          <p:nvSpPr>
            <p:cNvPr id="154" name="Freeform 15"/>
            <p:cNvSpPr>
              <a:spLocks/>
            </p:cNvSpPr>
            <p:nvPr/>
          </p:nvSpPr>
          <p:spPr bwMode="gray">
            <a:xfrm>
              <a:off x="361" y="3982"/>
              <a:ext cx="3727" cy="1373"/>
            </a:xfrm>
            <a:custGeom>
              <a:avLst/>
              <a:gdLst>
                <a:gd name="T0" fmla="*/ 0 w 1724"/>
                <a:gd name="T1" fmla="*/ 0 h 1905"/>
                <a:gd name="T2" fmla="*/ 1724 w 1724"/>
                <a:gd name="T3" fmla="*/ 0 h 1905"/>
                <a:gd name="T4" fmla="*/ 1724 w 1724"/>
                <a:gd name="T5" fmla="*/ 1905 h 1905"/>
                <a:gd name="T6" fmla="*/ 0 w 1724"/>
                <a:gd name="T7" fmla="*/ 1905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4" h="1905">
                  <a:moveTo>
                    <a:pt x="0" y="0"/>
                  </a:moveTo>
                  <a:lnTo>
                    <a:pt x="1724" y="0"/>
                  </a:lnTo>
                  <a:lnTo>
                    <a:pt x="1724" y="1905"/>
                  </a:lnTo>
                  <a:lnTo>
                    <a:pt x="0" y="1905"/>
                  </a:lnTo>
                </a:path>
              </a:pathLst>
            </a:custGeom>
            <a:solidFill>
              <a:schemeClr val="bg1"/>
            </a:solidFill>
            <a:ln w="28575" cap="flat" cmpd="sng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1600" spc="-50" dirty="0" smtClean="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돋움체 Medium" pitchFamily="18" charset="-127"/>
                  <a:ea typeface="KoPub돋움체 Medium" pitchFamily="18" charset="-127"/>
                  <a:cs typeface="+mj-cs"/>
                </a:rPr>
                <a:t>핵심 </a:t>
              </a:r>
              <a:r>
                <a:rPr lang="ko-KR" altLang="en-US" sz="1600" spc="-50" dirty="0" err="1" smtClean="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돋움체 Medium" pitchFamily="18" charset="-127"/>
                  <a:ea typeface="KoPub돋움체 Medium" pitchFamily="18" charset="-127"/>
                  <a:cs typeface="+mj-cs"/>
                </a:rPr>
                <a:t>지표별</a:t>
              </a:r>
              <a:r>
                <a:rPr lang="ko-KR" altLang="en-US" sz="1600" spc="-50" dirty="0" smtClean="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돋움체 Medium" pitchFamily="18" charset="-127"/>
                  <a:ea typeface="KoPub돋움체 Medium" pitchFamily="18" charset="-127"/>
                  <a:cs typeface="+mj-cs"/>
                </a:rPr>
                <a:t> 아이콘</a:t>
              </a:r>
              <a:r>
                <a:rPr lang="en-US" altLang="ko-KR" sz="1600" spc="-50" dirty="0" smtClean="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돋움체 Medium" pitchFamily="18" charset="-127"/>
                  <a:ea typeface="KoPub돋움체 Medium" pitchFamily="18" charset="-127"/>
                  <a:cs typeface="+mj-cs"/>
                </a:rPr>
                <a:t>, </a:t>
              </a:r>
              <a:r>
                <a:rPr lang="ko-KR" altLang="en-US" sz="1600" spc="-50" dirty="0" smtClean="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돋움체 Medium" pitchFamily="18" charset="-127"/>
                  <a:ea typeface="KoPub돋움체 Medium" pitchFamily="18" charset="-127"/>
                  <a:cs typeface="+mj-cs"/>
                </a:rPr>
                <a:t>그래픽</a:t>
              </a:r>
              <a:r>
                <a:rPr lang="en-US" altLang="ko-KR" sz="1600" spc="-50" dirty="0" smtClean="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돋움체 Medium" pitchFamily="18" charset="-127"/>
                  <a:ea typeface="KoPub돋움체 Medium" pitchFamily="18" charset="-127"/>
                  <a:cs typeface="+mj-cs"/>
                </a:rPr>
                <a:t>, </a:t>
              </a:r>
              <a:r>
                <a:rPr lang="ko-KR" altLang="en-US" sz="1600" spc="-50" dirty="0" smtClean="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돋움체 Medium" pitchFamily="18" charset="-127"/>
                  <a:ea typeface="KoPub돋움체 Medium" pitchFamily="18" charset="-127"/>
                  <a:cs typeface="+mj-cs"/>
                </a:rPr>
                <a:t>컬러 시스템 등  직관적인 시각화  </a:t>
              </a:r>
              <a:r>
                <a:rPr lang="ko-KR" altLang="en-US" sz="1600" spc="-50" dirty="0" err="1" smtClean="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돋움체 Medium" pitchFamily="18" charset="-127"/>
                  <a:ea typeface="KoPub돋움체 Medium" pitchFamily="18" charset="-127"/>
                  <a:cs typeface="+mj-cs"/>
                </a:rPr>
                <a:t>아이덴티티</a:t>
              </a:r>
              <a:r>
                <a:rPr lang="ko-KR" altLang="en-US" sz="1600" spc="-50" dirty="0" smtClean="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돋움체 Medium" pitchFamily="18" charset="-127"/>
                  <a:ea typeface="KoPub돋움체 Medium" pitchFamily="18" charset="-127"/>
                  <a:cs typeface="+mj-cs"/>
                </a:rPr>
                <a:t>  </a:t>
              </a:r>
              <a:r>
                <a:rPr lang="ko-KR" altLang="en-US" sz="1600" spc="-50" dirty="0">
                  <a:ln w="0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KoPub돋움체 Medium" pitchFamily="18" charset="-127"/>
                  <a:ea typeface="KoPub돋움체 Medium" pitchFamily="18" charset="-127"/>
                  <a:cs typeface="+mj-cs"/>
                </a:rPr>
                <a:t>개발</a:t>
              </a:r>
            </a:p>
          </p:txBody>
        </p:sp>
        <p:sp>
          <p:nvSpPr>
            <p:cNvPr id="155" name="Freeform 16"/>
            <p:cNvSpPr>
              <a:spLocks/>
            </p:cNvSpPr>
            <p:nvPr/>
          </p:nvSpPr>
          <p:spPr bwMode="gray">
            <a:xfrm>
              <a:off x="3876" y="3982"/>
              <a:ext cx="208" cy="1373"/>
            </a:xfrm>
            <a:custGeom>
              <a:avLst/>
              <a:gdLst>
                <a:gd name="T0" fmla="*/ 0 w 1724"/>
                <a:gd name="T1" fmla="*/ 0 h 1905"/>
                <a:gd name="T2" fmla="*/ 1724 w 1724"/>
                <a:gd name="T3" fmla="*/ 0 h 1905"/>
                <a:gd name="T4" fmla="*/ 1724 w 1724"/>
                <a:gd name="T5" fmla="*/ 1905 h 1905"/>
                <a:gd name="T6" fmla="*/ 0 w 1724"/>
                <a:gd name="T7" fmla="*/ 1905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4" h="1905">
                  <a:moveTo>
                    <a:pt x="0" y="0"/>
                  </a:moveTo>
                  <a:lnTo>
                    <a:pt x="1724" y="0"/>
                  </a:lnTo>
                  <a:lnTo>
                    <a:pt x="1724" y="1905"/>
                  </a:lnTo>
                  <a:lnTo>
                    <a:pt x="0" y="1905"/>
                  </a:lnTo>
                </a:path>
              </a:pathLst>
            </a:custGeom>
            <a:noFill/>
            <a:ln w="28575" cap="flat" cmpd="sng">
              <a:solidFill>
                <a:srgbClr val="0099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56" name="Freeform 17"/>
            <p:cNvSpPr>
              <a:spLocks/>
            </p:cNvSpPr>
            <p:nvPr/>
          </p:nvSpPr>
          <p:spPr bwMode="gray">
            <a:xfrm flipH="1">
              <a:off x="232" y="3982"/>
              <a:ext cx="284" cy="1373"/>
            </a:xfrm>
            <a:custGeom>
              <a:avLst/>
              <a:gdLst>
                <a:gd name="T0" fmla="*/ 0 w 1724"/>
                <a:gd name="T1" fmla="*/ 0 h 1905"/>
                <a:gd name="T2" fmla="*/ 1724 w 1724"/>
                <a:gd name="T3" fmla="*/ 0 h 1905"/>
                <a:gd name="T4" fmla="*/ 1724 w 1724"/>
                <a:gd name="T5" fmla="*/ 1905 h 1905"/>
                <a:gd name="T6" fmla="*/ 0 w 1724"/>
                <a:gd name="T7" fmla="*/ 1905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4" h="1905">
                  <a:moveTo>
                    <a:pt x="0" y="0"/>
                  </a:moveTo>
                  <a:lnTo>
                    <a:pt x="1724" y="0"/>
                  </a:lnTo>
                  <a:lnTo>
                    <a:pt x="1724" y="1905"/>
                  </a:lnTo>
                  <a:lnTo>
                    <a:pt x="0" y="1905"/>
                  </a:lnTo>
                </a:path>
              </a:pathLst>
            </a:custGeom>
            <a:noFill/>
            <a:ln w="28575" cap="flat" cmpd="sng">
              <a:solidFill>
                <a:srgbClr val="0099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400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172541" y="1602973"/>
            <a:ext cx="53467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서울시 주요 사업 지표의 시각화 요소 </a:t>
            </a:r>
            <a:r>
              <a:rPr lang="ko-KR" altLang="en-US" sz="2200" kern="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구축</a:t>
            </a:r>
            <a:endParaRPr lang="ko-KR" altLang="en-US" sz="2200" kern="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  <a:sym typeface="Wingdings" pitchFamily="2" charset="2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10982" y="238106"/>
            <a:ext cx="2866490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 spc="-10"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다</a:t>
            </a:r>
            <a:r>
              <a:rPr lang="en-US" altLang="ko-KR" dirty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데이터 시각화 </a:t>
            </a:r>
            <a:r>
              <a:rPr lang="ko-KR" altLang="en-US" dirty="0" err="1">
                <a:latin typeface="KoPub돋움체 Medium" pitchFamily="18" charset="-127"/>
                <a:ea typeface="KoPub돋움체 Medium" pitchFamily="18" charset="-127"/>
              </a:rPr>
              <a:t>대시보드</a:t>
            </a:r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 플랫폼 개발</a:t>
            </a:r>
            <a:endParaRPr lang="en-US" altLang="ko-KR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19880" y="491783"/>
            <a:ext cx="4930837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디지털 </a:t>
            </a:r>
            <a:r>
              <a:rPr lang="ko-KR" altLang="en-US" sz="25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시민시장실</a:t>
            </a: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 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시각화 플랫폼 개발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86294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4294967295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41728" y="1636836"/>
            <a:ext cx="1164421" cy="3469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spc="-60" dirty="0" smtClean="0">
                <a:solidFill>
                  <a:srgbClr val="FFFF00"/>
                </a:solidFill>
                <a:latin typeface="KoPub돋움체 Medium" pitchFamily="18" charset="-127"/>
                <a:ea typeface="KoPub돋움체 Medium" pitchFamily="18" charset="-127"/>
              </a:rPr>
              <a:t>주요 사항 </a:t>
            </a:r>
          </a:p>
        </p:txBody>
      </p:sp>
      <p:grpSp>
        <p:nvGrpSpPr>
          <p:cNvPr id="143" name="그룹 142"/>
          <p:cNvGrpSpPr/>
          <p:nvPr/>
        </p:nvGrpSpPr>
        <p:grpSpPr>
          <a:xfrm>
            <a:off x="391968" y="2258477"/>
            <a:ext cx="2554599" cy="226729"/>
            <a:chOff x="566545" y="2280744"/>
            <a:chExt cx="2554599" cy="226729"/>
          </a:xfrm>
        </p:grpSpPr>
        <p:sp>
          <p:nvSpPr>
            <p:cNvPr id="144" name="TextBox 143"/>
            <p:cNvSpPr txBox="1"/>
            <p:nvPr/>
          </p:nvSpPr>
          <p:spPr>
            <a:xfrm>
              <a:off x="687305" y="2280744"/>
              <a:ext cx="2433839" cy="2267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차트와 그래프를 활용한 시각화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47" name="이등변 삼각형 146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51" name="직사각형 150"/>
          <p:cNvSpPr/>
          <p:nvPr/>
        </p:nvSpPr>
        <p:spPr>
          <a:xfrm>
            <a:off x="410806" y="2512393"/>
            <a:ext cx="25721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형태의 그래프와 차트를 통해 현황에 대해   시각적인 </a:t>
            </a:r>
            <a:r>
              <a:rPr lang="ko-KR" altLang="en-US" sz="1400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시계열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분석 가능 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478664" y="1497936"/>
            <a:ext cx="6888080" cy="598494"/>
            <a:chOff x="1332031" y="5763307"/>
            <a:chExt cx="5059576" cy="395036"/>
          </a:xfrm>
        </p:grpSpPr>
        <p:sp>
          <p:nvSpPr>
            <p:cNvPr id="41" name="직사각형 40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bg1">
                <a:lumMod val="6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44" name="직사각형 43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sp>
        <p:nvSpPr>
          <p:cNvPr id="9" name="직사각형 8"/>
          <p:cNvSpPr/>
          <p:nvPr/>
        </p:nvSpPr>
        <p:spPr>
          <a:xfrm>
            <a:off x="3706430" y="1602973"/>
            <a:ext cx="628146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spc="-6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데이터 </a:t>
            </a:r>
            <a:r>
              <a:rPr lang="ko-KR" altLang="en-US" sz="2200" kern="0" spc="-6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인사이트에</a:t>
            </a:r>
            <a:r>
              <a:rPr lang="ko-KR" altLang="en-US" sz="2200" kern="0" spc="-6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 기반한 </a:t>
            </a:r>
            <a:r>
              <a:rPr lang="ko-KR" altLang="en-US" sz="2200" kern="0" spc="-6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인터랙티브</a:t>
            </a:r>
            <a:r>
              <a:rPr lang="ko-KR" altLang="en-US" sz="2200" kern="0" spc="-6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 시각화 </a:t>
            </a:r>
            <a:r>
              <a:rPr lang="ko-KR" altLang="en-US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제작</a:t>
            </a:r>
            <a:endParaRPr lang="ko-KR" altLang="en-US" sz="2200" kern="0" spc="-6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  <a:sym typeface="Wingdings" pitchFamily="2" charset="2"/>
            </a:endParaRPr>
          </a:p>
        </p:txBody>
      </p:sp>
      <p:sp>
        <p:nvSpPr>
          <p:cNvPr id="46" name="Rectangle 166"/>
          <p:cNvSpPr>
            <a:spLocks noChangeArrowheads="1"/>
          </p:cNvSpPr>
          <p:nvPr/>
        </p:nvSpPr>
        <p:spPr bwMode="auto">
          <a:xfrm>
            <a:off x="3488723" y="2532615"/>
            <a:ext cx="3448502" cy="2156444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kumimoji="0" lang="ko-KR" altLang="en-US" sz="100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7" name="AutoShape 12" descr="(호아) 도형-12"/>
          <p:cNvSpPr>
            <a:spLocks noChangeArrowheads="1"/>
          </p:cNvSpPr>
          <p:nvPr/>
        </p:nvSpPr>
        <p:spPr bwMode="auto">
          <a:xfrm>
            <a:off x="3488722" y="2250181"/>
            <a:ext cx="3448502" cy="380269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92075" indent="-92075" algn="ctr" defTabSz="893763" fontAlgn="ctr">
              <a:lnSpc>
                <a:spcPts val="1400"/>
              </a:lnSpc>
            </a:pPr>
            <a:r>
              <a:rPr kumimoji="0"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차트와 그래프를 활용한 분석 시각화</a:t>
            </a:r>
          </a:p>
        </p:txBody>
      </p:sp>
      <p:sp>
        <p:nvSpPr>
          <p:cNvPr id="48" name="Rectangle 166"/>
          <p:cNvSpPr>
            <a:spLocks noChangeArrowheads="1"/>
          </p:cNvSpPr>
          <p:nvPr/>
        </p:nvSpPr>
        <p:spPr bwMode="auto">
          <a:xfrm>
            <a:off x="7026588" y="2532614"/>
            <a:ext cx="3350788" cy="4382535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00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49" name="AutoShape 12" descr="(호아) 도형-12"/>
          <p:cNvSpPr>
            <a:spLocks noChangeArrowheads="1"/>
          </p:cNvSpPr>
          <p:nvPr/>
        </p:nvSpPr>
        <p:spPr bwMode="auto">
          <a:xfrm>
            <a:off x="7026588" y="2250181"/>
            <a:ext cx="3350788" cy="380269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 marL="92075" indent="-92075" algn="ctr" defTabSz="893763" fontAlgn="ctr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다양한 시각화 도구 및 기능을 활용한 분석</a:t>
            </a:r>
          </a:p>
        </p:txBody>
      </p:sp>
      <p:pic>
        <p:nvPicPr>
          <p:cNvPr id="51" name="Picture 2" descr="C:\Documents and Settings\Admin\바탕 화면\그림6.png"/>
          <p:cNvPicPr>
            <a:picLocks noChangeAspect="1" noChangeArrowheads="1"/>
          </p:cNvPicPr>
          <p:nvPr/>
        </p:nvPicPr>
        <p:blipFill rotWithShape="1">
          <a:blip r:embed="rId2" cstate="print"/>
          <a:srcRect t="26254"/>
          <a:stretch/>
        </p:blipFill>
        <p:spPr bwMode="auto">
          <a:xfrm>
            <a:off x="7125556" y="5143152"/>
            <a:ext cx="3085294" cy="155061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52" name="Picture 2"/>
          <p:cNvPicPr preferRelativeResize="0">
            <a:picLocks noChangeArrowheads="1"/>
          </p:cNvPicPr>
          <p:nvPr/>
        </p:nvPicPr>
        <p:blipFill>
          <a:blip r:embed="rId3" cstate="print"/>
          <a:srcRect l="29883" t="30000" r="10938" b="14687"/>
          <a:stretch>
            <a:fillRect/>
          </a:stretch>
        </p:blipFill>
        <p:spPr bwMode="auto">
          <a:xfrm>
            <a:off x="7089860" y="3007110"/>
            <a:ext cx="3120989" cy="167428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grpSp>
        <p:nvGrpSpPr>
          <p:cNvPr id="53" name="그룹 52"/>
          <p:cNvGrpSpPr/>
          <p:nvPr/>
        </p:nvGrpSpPr>
        <p:grpSpPr>
          <a:xfrm>
            <a:off x="3591242" y="2762998"/>
            <a:ext cx="3278888" cy="1849368"/>
            <a:chOff x="456059" y="2306701"/>
            <a:chExt cx="3209057" cy="2530026"/>
          </a:xfrm>
        </p:grpSpPr>
        <p:pic>
          <p:nvPicPr>
            <p:cNvPr id="54" name="그림 53" descr="그림13.png"/>
            <p:cNvPicPr preferRelativeResize="0">
              <a:picLocks/>
            </p:cNvPicPr>
            <p:nvPr/>
          </p:nvPicPr>
          <p:blipFill>
            <a:blip r:embed="rId4" cstate="print"/>
            <a:srcRect l="20569" t="41745" b="21321"/>
            <a:stretch>
              <a:fillRect/>
            </a:stretch>
          </p:blipFill>
          <p:spPr bwMode="auto">
            <a:xfrm>
              <a:off x="2094384" y="2306701"/>
              <a:ext cx="1570732" cy="12312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55" name="그림 54" descr="그림3.png"/>
            <p:cNvPicPr preferRelativeResize="0">
              <a:picLocks/>
            </p:cNvPicPr>
            <p:nvPr/>
          </p:nvPicPr>
          <p:blipFill>
            <a:blip r:embed="rId5" cstate="print"/>
            <a:srcRect l="25731" t="37804" r="3865" b="21718"/>
            <a:stretch>
              <a:fillRect/>
            </a:stretch>
          </p:blipFill>
          <p:spPr bwMode="auto">
            <a:xfrm>
              <a:off x="456059" y="2311318"/>
              <a:ext cx="1570732" cy="12312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56" name="Picture 17"/>
            <p:cNvPicPr preferRelativeResize="0">
              <a:picLocks noChangeArrowheads="1"/>
            </p:cNvPicPr>
            <p:nvPr/>
          </p:nvPicPr>
          <p:blipFill>
            <a:blip r:embed="rId6" cstate="print"/>
            <a:srcRect l="7661" t="14651" r="11909" b="42833"/>
            <a:stretch>
              <a:fillRect/>
            </a:stretch>
          </p:blipFill>
          <p:spPr bwMode="auto">
            <a:xfrm>
              <a:off x="456059" y="3605527"/>
              <a:ext cx="1570732" cy="12312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57" name="Picture 2"/>
            <p:cNvPicPr preferRelativeResize="0">
              <a:picLocks noChangeArrowheads="1"/>
            </p:cNvPicPr>
            <p:nvPr/>
          </p:nvPicPr>
          <p:blipFill>
            <a:blip r:embed="rId7" cstate="print"/>
            <a:srcRect t="57010" r="36719" b="10001"/>
            <a:stretch>
              <a:fillRect/>
            </a:stretch>
          </p:blipFill>
          <p:spPr bwMode="auto">
            <a:xfrm>
              <a:off x="2094384" y="3605526"/>
              <a:ext cx="1570732" cy="123120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</p:grpSp>
      <p:sp>
        <p:nvSpPr>
          <p:cNvPr id="58" name="AutoShape 12" descr="(호아) 도형-12"/>
          <p:cNvSpPr>
            <a:spLocks noChangeArrowheads="1"/>
          </p:cNvSpPr>
          <p:nvPr/>
        </p:nvSpPr>
        <p:spPr bwMode="auto">
          <a:xfrm>
            <a:off x="7093277" y="2667453"/>
            <a:ext cx="2576636" cy="369193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l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71438" indent="-71438" defTabSz="893763" fontAlgn="ctr">
              <a:buFont typeface="Wingdings" pitchFamily="2" charset="2"/>
              <a:buChar char="l"/>
            </a:pPr>
            <a:r>
              <a:rPr kumimoji="0" lang="en-US" altLang="ko-KR" sz="1200" b="1" dirty="0">
                <a:solidFill>
                  <a:srgbClr val="0950A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Object </a:t>
            </a:r>
            <a:r>
              <a:rPr kumimoji="0" lang="ko-KR" altLang="en-US" sz="1200" b="1" dirty="0">
                <a:solidFill>
                  <a:srgbClr val="0950A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활용한 주요 지표 시각화  </a:t>
            </a:r>
          </a:p>
        </p:txBody>
      </p:sp>
      <p:sp>
        <p:nvSpPr>
          <p:cNvPr id="59" name="AutoShape 12" descr="(호아) 도형-12"/>
          <p:cNvSpPr>
            <a:spLocks noChangeArrowheads="1"/>
          </p:cNvSpPr>
          <p:nvPr/>
        </p:nvSpPr>
        <p:spPr bwMode="auto">
          <a:xfrm>
            <a:off x="7127263" y="4814224"/>
            <a:ext cx="3083586" cy="369193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none" l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71438" indent="-71438" defTabSz="893763" fontAlgn="ctr">
              <a:buFont typeface="Wingdings" pitchFamily="2" charset="2"/>
              <a:buChar char="l"/>
            </a:pPr>
            <a:r>
              <a:rPr kumimoji="0" lang="ko-KR" altLang="en-US" sz="1200" b="1" dirty="0">
                <a:solidFill>
                  <a:srgbClr val="0950A0"/>
                </a:solidFill>
                <a:latin typeface="KoPub돋움체 Medium" pitchFamily="18" charset="-127"/>
                <a:ea typeface="KoPub돋움체 Medium" pitchFamily="18" charset="-127"/>
              </a:rPr>
              <a:t> 위험지표를 붉은색으로 쉽게 확인  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0982" y="238106"/>
            <a:ext cx="2866490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 spc="-10"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다</a:t>
            </a:r>
            <a:r>
              <a:rPr lang="en-US" altLang="ko-KR" dirty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데이터 시각화 </a:t>
            </a:r>
            <a:r>
              <a:rPr lang="ko-KR" altLang="en-US" dirty="0" err="1">
                <a:latin typeface="KoPub돋움체 Medium" pitchFamily="18" charset="-127"/>
                <a:ea typeface="KoPub돋움체 Medium" pitchFamily="18" charset="-127"/>
              </a:rPr>
              <a:t>대시보드</a:t>
            </a:r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 플랫폼 개발</a:t>
            </a:r>
            <a:endParaRPr lang="en-US" altLang="ko-KR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19880" y="491783"/>
            <a:ext cx="4930837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디지털 </a:t>
            </a:r>
            <a:r>
              <a:rPr lang="ko-KR" altLang="en-US" sz="25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시민시장실</a:t>
            </a: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 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시각화 플랫폼 개발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455231" y="3276575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391968" y="3405371"/>
            <a:ext cx="2554599" cy="226729"/>
            <a:chOff x="566545" y="2280744"/>
            <a:chExt cx="2554599" cy="226729"/>
          </a:xfrm>
        </p:grpSpPr>
        <p:sp>
          <p:nvSpPr>
            <p:cNvPr id="60" name="TextBox 59"/>
            <p:cNvSpPr txBox="1"/>
            <p:nvPr/>
          </p:nvSpPr>
          <p:spPr>
            <a:xfrm>
              <a:off x="687305" y="2280744"/>
              <a:ext cx="2433839" cy="2267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시각화 도구 및 기능을 활용한 분석</a:t>
              </a:r>
            </a:p>
          </p:txBody>
        </p:sp>
        <p:sp>
          <p:nvSpPr>
            <p:cNvPr id="61" name="이등변 삼각형 60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410806" y="3659287"/>
            <a:ext cx="2572143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Object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활용한 시각화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위험지표 표시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455231" y="4265304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391968" y="4462330"/>
            <a:ext cx="2554599" cy="236988"/>
            <a:chOff x="566545" y="2280744"/>
            <a:chExt cx="2554599" cy="236988"/>
          </a:xfrm>
        </p:grpSpPr>
        <p:sp>
          <p:nvSpPr>
            <p:cNvPr id="67" name="TextBox 66"/>
            <p:cNvSpPr txBox="1"/>
            <p:nvPr/>
          </p:nvSpPr>
          <p:spPr>
            <a:xfrm>
              <a:off x="687305" y="2280744"/>
              <a:ext cx="2433839" cy="236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조건부 서식 활용</a:t>
              </a:r>
              <a:endPara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8" name="이등변 삼각형 67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410806" y="4716246"/>
            <a:ext cx="2572143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설정된 조건에 따라 특정텍스트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영역 서식 자동변경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사이즈 변경 등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서식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지정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455231" y="5508823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166"/>
          <p:cNvSpPr>
            <a:spLocks noChangeArrowheads="1"/>
          </p:cNvSpPr>
          <p:nvPr/>
        </p:nvSpPr>
        <p:spPr bwMode="auto">
          <a:xfrm>
            <a:off x="3488723" y="5045317"/>
            <a:ext cx="3448502" cy="1879358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kumimoji="0" lang="ko-KR" altLang="en-US" sz="100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2" name="AutoShape 12" descr="(호아) 도형-12"/>
          <p:cNvSpPr>
            <a:spLocks noChangeArrowheads="1"/>
          </p:cNvSpPr>
          <p:nvPr/>
        </p:nvSpPr>
        <p:spPr bwMode="auto">
          <a:xfrm>
            <a:off x="3488722" y="4762883"/>
            <a:ext cx="3448502" cy="380269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92075" indent="-92075" algn="ctr" defTabSz="893763" fontAlgn="ctr">
              <a:lnSpc>
                <a:spcPts val="1400"/>
              </a:lnSpc>
            </a:pPr>
            <a:r>
              <a:rPr kumimoji="0"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FFFF"/>
                </a:solidFill>
                <a:latin typeface="KoPub돋움체 Medium" pitchFamily="18" charset="-127"/>
                <a:ea typeface="KoPub돋움체 Medium" pitchFamily="18" charset="-127"/>
              </a:rPr>
              <a:t>조건부 서식에 따른 분석</a:t>
            </a:r>
            <a:endParaRPr kumimoji="0"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FFFF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06430" y="5322263"/>
            <a:ext cx="2864406" cy="138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230710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4294967295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41728" y="1636836"/>
            <a:ext cx="1164421" cy="3469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spc="-60" dirty="0" smtClean="0">
                <a:solidFill>
                  <a:srgbClr val="FFFF00"/>
                </a:solidFill>
                <a:latin typeface="KoPub돋움체 Medium" pitchFamily="18" charset="-127"/>
                <a:ea typeface="KoPub돋움체 Medium" pitchFamily="18" charset="-127"/>
              </a:rPr>
              <a:t>주요 사항 </a:t>
            </a:r>
          </a:p>
        </p:txBody>
      </p:sp>
      <p:grpSp>
        <p:nvGrpSpPr>
          <p:cNvPr id="143" name="그룹 142"/>
          <p:cNvGrpSpPr/>
          <p:nvPr/>
        </p:nvGrpSpPr>
        <p:grpSpPr>
          <a:xfrm>
            <a:off x="391968" y="2151797"/>
            <a:ext cx="2554599" cy="226729"/>
            <a:chOff x="566545" y="2280744"/>
            <a:chExt cx="2554599" cy="226729"/>
          </a:xfrm>
        </p:grpSpPr>
        <p:sp>
          <p:nvSpPr>
            <p:cNvPr id="144" name="TextBox 143"/>
            <p:cNvSpPr txBox="1"/>
            <p:nvPr/>
          </p:nvSpPr>
          <p:spPr>
            <a:xfrm>
              <a:off x="687305" y="2280744"/>
              <a:ext cx="2433839" cy="2267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의사결정자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47" name="이등변 삼각형 146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51" name="직사각형 150"/>
          <p:cNvSpPr/>
          <p:nvPr/>
        </p:nvSpPr>
        <p:spPr>
          <a:xfrm>
            <a:off x="410806" y="2405713"/>
            <a:ext cx="2572143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주요지표 종합현황 파악</a:t>
            </a:r>
            <a:endParaRPr lang="en-US" altLang="ko-KR" sz="1400" spc="-7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 대비 달성 현황 모니터링 및 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위험분석을 위한 요약정보 제공</a:t>
            </a:r>
            <a:endParaRPr lang="en-US" altLang="ko-KR" sz="1400" spc="-7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55231" y="3258307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3460476" y="1497936"/>
            <a:ext cx="6906268" cy="598494"/>
            <a:chOff x="1332031" y="5763307"/>
            <a:chExt cx="5059576" cy="395036"/>
          </a:xfrm>
        </p:grpSpPr>
        <p:sp>
          <p:nvSpPr>
            <p:cNvPr id="41" name="직사각형 40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44" name="직사각형 43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sp>
        <p:nvSpPr>
          <p:cNvPr id="9" name="직사각형 8"/>
          <p:cNvSpPr/>
          <p:nvPr/>
        </p:nvSpPr>
        <p:spPr>
          <a:xfrm>
            <a:off x="3706430" y="1602973"/>
            <a:ext cx="628146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사용자에 따른 분석패턴 및 이용환경 제공</a:t>
            </a:r>
            <a:endParaRPr lang="ko-KR" altLang="en-US" sz="2200" kern="0" spc="-6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  <a:sym typeface="Wingdings" pitchFamily="2" charset="2"/>
            </a:endParaRPr>
          </a:p>
        </p:txBody>
      </p:sp>
      <p:sp>
        <p:nvSpPr>
          <p:cNvPr id="39" name="Rectangle 2" descr="(호아) 도형-03"/>
          <p:cNvSpPr>
            <a:spLocks noChangeArrowheads="1"/>
          </p:cNvSpPr>
          <p:nvPr/>
        </p:nvSpPr>
        <p:spPr bwMode="auto">
          <a:xfrm>
            <a:off x="3446490" y="2949842"/>
            <a:ext cx="681337" cy="828461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9525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1042988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algn="ctr" defTabSz="1042988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그룹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3" name="Rectangle 2" descr="(호아) 도형-03"/>
          <p:cNvSpPr>
            <a:spLocks noChangeArrowheads="1"/>
          </p:cNvSpPr>
          <p:nvPr/>
        </p:nvSpPr>
        <p:spPr bwMode="auto">
          <a:xfrm>
            <a:off x="3446490" y="3859590"/>
            <a:ext cx="681337" cy="538789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9525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1042988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분석패턴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3" name="AutoShape 13" descr="(호아) 도형-13"/>
          <p:cNvSpPr>
            <a:spLocks noChangeArrowheads="1"/>
          </p:cNvSpPr>
          <p:nvPr/>
        </p:nvSpPr>
        <p:spPr bwMode="auto">
          <a:xfrm>
            <a:off x="4157554" y="2949842"/>
            <a:ext cx="1532169" cy="83029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 marL="92075" indent="-92075" algn="ctr" defTabSz="893763" fontAlgn="ctr">
              <a:lnSpc>
                <a:spcPts val="1400"/>
              </a:lnSpc>
              <a:defRPr/>
            </a:pPr>
            <a:r>
              <a:rPr lang="ko-KR" altLang="en-US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의사결정자</a:t>
            </a:r>
            <a:endParaRPr lang="en-US" altLang="ko-KR" sz="1200" b="1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64" name="AutoShape 13" descr="(호아) 도형-13"/>
          <p:cNvSpPr>
            <a:spLocks noChangeArrowheads="1"/>
          </p:cNvSpPr>
          <p:nvPr/>
        </p:nvSpPr>
        <p:spPr bwMode="auto">
          <a:xfrm>
            <a:off x="5715735" y="2949842"/>
            <a:ext cx="1533409" cy="83029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 marL="92075" indent="-92075" algn="ctr" defTabSz="893763" fontAlgn="ctr">
              <a:lnSpc>
                <a:spcPts val="1400"/>
              </a:lnSpc>
              <a:defRPr/>
            </a:pPr>
            <a:r>
              <a:rPr lang="ko-KR" altLang="en-US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분석사용자</a:t>
            </a:r>
            <a:endParaRPr lang="en-US" altLang="ko-KR" sz="1200" b="1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65" name="AutoShape 13" descr="(호아) 도형-13"/>
          <p:cNvSpPr>
            <a:spLocks noChangeArrowheads="1"/>
          </p:cNvSpPr>
          <p:nvPr/>
        </p:nvSpPr>
        <p:spPr bwMode="auto">
          <a:xfrm>
            <a:off x="7275153" y="2949842"/>
            <a:ext cx="1533409" cy="83029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 marL="92075" indent="-92075" algn="ctr" defTabSz="893763" fontAlgn="ctr">
              <a:lnSpc>
                <a:spcPts val="1400"/>
              </a:lnSpc>
              <a:defRPr/>
            </a:pPr>
            <a:r>
              <a:rPr lang="ko-KR" altLang="en-US" sz="1200" b="1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일반사용자</a:t>
            </a:r>
            <a:endParaRPr lang="en-US" altLang="ko-KR" sz="1200" b="1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66" name="AutoShape 13" descr="(호아) 도형-13"/>
          <p:cNvSpPr>
            <a:spLocks noChangeArrowheads="1"/>
          </p:cNvSpPr>
          <p:nvPr/>
        </p:nvSpPr>
        <p:spPr bwMode="auto">
          <a:xfrm>
            <a:off x="8833334" y="2949842"/>
            <a:ext cx="1533409" cy="83029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 w="9525" algn="ctr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pPr marL="92075" indent="-92075" algn="ctr" defTabSz="893763" fontAlgn="ctr">
              <a:lnSpc>
                <a:spcPts val="1400"/>
              </a:lnSpc>
              <a:defRPr/>
            </a:pPr>
            <a:r>
              <a:rPr lang="ko-KR" altLang="en-US" sz="1200" b="1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시스템관리자</a:t>
            </a:r>
            <a:endParaRPr lang="en-US" altLang="ko-KR" sz="1200" b="1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76" name="Rectangle 106"/>
          <p:cNvSpPr>
            <a:spLocks noChangeArrowheads="1"/>
          </p:cNvSpPr>
          <p:nvPr/>
        </p:nvSpPr>
        <p:spPr bwMode="auto">
          <a:xfrm>
            <a:off x="4157554" y="3859329"/>
            <a:ext cx="1532169" cy="539050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529ED2"/>
            </a:solidFill>
            <a:miter lim="800000"/>
            <a:headEnd/>
            <a:tailEnd/>
          </a:ln>
        </p:spPr>
        <p:txBody>
          <a:bodyPr lIns="36000" tIns="36000" rIns="36000" bIns="25200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dirty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주요지표 </a:t>
            </a:r>
            <a:r>
              <a:rPr kumimoji="1" lang="ko-KR" altLang="en-US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시각화</a:t>
            </a:r>
            <a:endParaRPr kumimoji="1" lang="en-US" altLang="ko-KR" sz="1200" dirty="0" smtClean="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dirty="0" smtClea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모니터</a:t>
            </a:r>
            <a:r>
              <a:rPr kumimoji="1" lang="ko-KR" altLang="en-US" sz="1200" dirty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링</a:t>
            </a:r>
          </a:p>
        </p:txBody>
      </p:sp>
      <p:sp>
        <p:nvSpPr>
          <p:cNvPr id="77" name="Rectangle 106"/>
          <p:cNvSpPr>
            <a:spLocks noChangeArrowheads="1"/>
          </p:cNvSpPr>
          <p:nvPr/>
        </p:nvSpPr>
        <p:spPr bwMode="auto">
          <a:xfrm>
            <a:off x="5716973" y="3859329"/>
            <a:ext cx="1532170" cy="539050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529ED2"/>
            </a:solidFill>
            <a:miter lim="800000"/>
            <a:headEnd/>
            <a:tailEnd/>
          </a:ln>
        </p:spPr>
        <p:txBody>
          <a:bodyPr lIns="36000" tIns="36000" rIns="36000" bIns="25200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비정형분석</a:t>
            </a:r>
            <a:r>
              <a:rPr kumimoji="1" lang="en-US" altLang="ko-KR" sz="120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kumimoji="1" lang="ko-KR" altLang="en-US" sz="1200" dirty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고급분석</a:t>
            </a:r>
          </a:p>
        </p:txBody>
      </p:sp>
      <p:sp>
        <p:nvSpPr>
          <p:cNvPr id="78" name="Rectangle 106"/>
          <p:cNvSpPr>
            <a:spLocks noChangeArrowheads="1"/>
          </p:cNvSpPr>
          <p:nvPr/>
        </p:nvSpPr>
        <p:spPr bwMode="auto">
          <a:xfrm>
            <a:off x="7275153" y="3859329"/>
            <a:ext cx="1532170" cy="539050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529ED2"/>
            </a:solidFill>
            <a:miter lim="800000"/>
            <a:headEnd/>
            <a:tailEnd/>
          </a:ln>
        </p:spPr>
        <p:txBody>
          <a:bodyPr lIns="36000" tIns="36000" rIns="36000" bIns="25200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dirty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정형분석</a:t>
            </a:r>
          </a:p>
        </p:txBody>
      </p:sp>
      <p:sp>
        <p:nvSpPr>
          <p:cNvPr id="79" name="Rectangle 106"/>
          <p:cNvSpPr>
            <a:spLocks noChangeArrowheads="1"/>
          </p:cNvSpPr>
          <p:nvPr/>
        </p:nvSpPr>
        <p:spPr bwMode="auto">
          <a:xfrm>
            <a:off x="8835812" y="3859329"/>
            <a:ext cx="1530931" cy="539050"/>
          </a:xfrm>
          <a:prstGeom prst="rect">
            <a:avLst/>
          </a:prstGeom>
          <a:solidFill>
            <a:srgbClr val="0070C0"/>
          </a:solidFill>
          <a:ln w="12700" algn="ctr">
            <a:solidFill>
              <a:srgbClr val="529ED2"/>
            </a:solidFill>
            <a:miter lim="800000"/>
            <a:headEnd/>
            <a:tailEnd/>
          </a:ln>
        </p:spPr>
        <p:txBody>
          <a:bodyPr lIns="36000" tIns="36000" rIns="36000" bIns="25200" anchor="ctr"/>
          <a:lstStyle/>
          <a:p>
            <a:pPr algn="ctr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dirty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rPr>
              <a:t>시스템 모니터링</a:t>
            </a:r>
          </a:p>
        </p:txBody>
      </p:sp>
      <p:sp>
        <p:nvSpPr>
          <p:cNvPr id="61" name="Rectangle 2" descr="(호아) 도형-03"/>
          <p:cNvSpPr>
            <a:spLocks noChangeArrowheads="1"/>
          </p:cNvSpPr>
          <p:nvPr/>
        </p:nvSpPr>
        <p:spPr bwMode="auto">
          <a:xfrm>
            <a:off x="3432977" y="5610141"/>
            <a:ext cx="682667" cy="1194373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9525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1042988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제공환경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2" name="Rectangle 2" descr="(호아) 도형-03"/>
          <p:cNvSpPr>
            <a:spLocks noChangeArrowheads="1"/>
          </p:cNvSpPr>
          <p:nvPr/>
        </p:nvSpPr>
        <p:spPr bwMode="auto">
          <a:xfrm>
            <a:off x="3432977" y="4484539"/>
            <a:ext cx="682667" cy="1051049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9525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1042988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제공유형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7" name="AutoShape 684"/>
          <p:cNvSpPr>
            <a:spLocks noChangeArrowheads="1"/>
          </p:cNvSpPr>
          <p:nvPr/>
        </p:nvSpPr>
        <p:spPr bwMode="auto">
          <a:xfrm>
            <a:off x="4145429" y="5610141"/>
            <a:ext cx="1535161" cy="119482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3175">
            <a:solidFill>
              <a:srgbClr val="002060"/>
            </a:solidFill>
            <a:round/>
            <a:headEnd/>
            <a:tailEnd/>
          </a:ln>
        </p:spPr>
        <p:txBody>
          <a:bodyPr wrap="squar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 (WEB)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noProof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DISPLAY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2" name="Rectangle 106"/>
          <p:cNvSpPr>
            <a:spLocks noChangeArrowheads="1"/>
          </p:cNvSpPr>
          <p:nvPr/>
        </p:nvSpPr>
        <p:spPr bwMode="auto">
          <a:xfrm>
            <a:off x="4145429" y="4484539"/>
            <a:ext cx="1535161" cy="105337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2060"/>
            </a:solidFill>
            <a:round/>
            <a:headEnd/>
            <a:tailEnd/>
          </a:ln>
        </p:spPr>
        <p:txBody>
          <a:bodyPr wrap="squar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73" name="Rectangle 106"/>
          <p:cNvSpPr>
            <a:spLocks noChangeArrowheads="1"/>
          </p:cNvSpPr>
          <p:nvPr/>
        </p:nvSpPr>
        <p:spPr bwMode="auto">
          <a:xfrm>
            <a:off x="5707894" y="4484539"/>
            <a:ext cx="1535162" cy="105337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2060"/>
            </a:solidFill>
            <a:round/>
            <a:headEnd/>
            <a:tailEnd/>
          </a:ln>
        </p:spPr>
        <p:txBody>
          <a:bodyPr wrap="squar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4" name="Rectangle 106"/>
          <p:cNvSpPr>
            <a:spLocks noChangeArrowheads="1"/>
          </p:cNvSpPr>
          <p:nvPr/>
        </p:nvSpPr>
        <p:spPr bwMode="auto">
          <a:xfrm>
            <a:off x="7269116" y="4484539"/>
            <a:ext cx="1535162" cy="105337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2060"/>
            </a:solidFill>
            <a:round/>
            <a:headEnd/>
            <a:tailEnd/>
          </a:ln>
        </p:spPr>
        <p:txBody>
          <a:bodyPr wrap="squar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5" name="Rectangle 106"/>
          <p:cNvSpPr>
            <a:spLocks noChangeArrowheads="1"/>
          </p:cNvSpPr>
          <p:nvPr/>
        </p:nvSpPr>
        <p:spPr bwMode="auto">
          <a:xfrm>
            <a:off x="8832821" y="4484539"/>
            <a:ext cx="1533921" cy="1053370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2060"/>
            </a:solidFill>
            <a:round/>
            <a:headEnd/>
            <a:tailEnd/>
          </a:ln>
        </p:spPr>
        <p:txBody>
          <a:bodyPr wrap="squar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정형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비정형 보고서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관리도구</a:t>
            </a:r>
          </a:p>
        </p:txBody>
      </p:sp>
      <p:sp>
        <p:nvSpPr>
          <p:cNvPr id="80" name="AutoShape 684"/>
          <p:cNvSpPr>
            <a:spLocks noChangeArrowheads="1"/>
          </p:cNvSpPr>
          <p:nvPr/>
        </p:nvSpPr>
        <p:spPr bwMode="auto">
          <a:xfrm>
            <a:off x="5707894" y="5610141"/>
            <a:ext cx="1535162" cy="119482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3175">
            <a:solidFill>
              <a:srgbClr val="002060"/>
            </a:solidFill>
            <a:round/>
            <a:headEnd/>
            <a:tailEnd/>
          </a:ln>
        </p:spPr>
        <p:txBody>
          <a:bodyPr wrap="square" anchor="ctr"/>
          <a:lstStyle/>
          <a:p>
            <a:pPr lvl="0" latinLnBrk="0"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 (WEB)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2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1" name="AutoShape 684"/>
          <p:cNvSpPr>
            <a:spLocks noChangeArrowheads="1"/>
          </p:cNvSpPr>
          <p:nvPr/>
        </p:nvSpPr>
        <p:spPr bwMode="auto">
          <a:xfrm>
            <a:off x="7269116" y="5610141"/>
            <a:ext cx="1535162" cy="119482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3175">
            <a:solidFill>
              <a:srgbClr val="002060"/>
            </a:solidFill>
            <a:round/>
            <a:headEnd/>
            <a:tailEnd/>
          </a:ln>
        </p:spPr>
        <p:txBody>
          <a:bodyPr wrap="square" anchor="ctr"/>
          <a:lstStyle/>
          <a:p>
            <a:pPr lvl="0" latinLnBrk="0"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 (WEB)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2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2" name="AutoShape 684"/>
          <p:cNvSpPr>
            <a:spLocks noChangeArrowheads="1"/>
          </p:cNvSpPr>
          <p:nvPr/>
        </p:nvSpPr>
        <p:spPr bwMode="auto">
          <a:xfrm>
            <a:off x="8832821" y="5610141"/>
            <a:ext cx="1533921" cy="1194825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3175">
            <a:solidFill>
              <a:srgbClr val="002060"/>
            </a:solidFill>
            <a:round/>
            <a:headEnd/>
            <a:tailEnd/>
          </a:ln>
        </p:spPr>
        <p:txBody>
          <a:bodyPr wrap="square" anchor="ctr"/>
          <a:lstStyle/>
          <a:p>
            <a:pPr lvl="0" latinLnBrk="0"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 (WEB)</a:t>
            </a:r>
            <a:r>
              <a:rPr lang="ko-KR" altLang="en-US" sz="12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2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Design Tool (Web)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관리도구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807223" y="2193037"/>
            <a:ext cx="6121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의사결정 및 책임자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분석자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업무사용자 등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사용자의 활용 목적에 따라 </a:t>
            </a:r>
            <a:endParaRPr lang="en-US" altLang="ko-KR" sz="1600" dirty="0" smtClean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</a:endParaRPr>
          </a:p>
          <a:p>
            <a:pPr algn="ctr"/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유연한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시각화 화면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구성 및 다양한 디바이스 환경 지원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10982" y="238106"/>
            <a:ext cx="2866490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 spc="-10"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다</a:t>
            </a:r>
            <a:r>
              <a:rPr lang="en-US" altLang="ko-KR" dirty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데이터 시각화 </a:t>
            </a:r>
            <a:r>
              <a:rPr lang="ko-KR" altLang="en-US" dirty="0" err="1">
                <a:latin typeface="KoPub돋움체 Medium" pitchFamily="18" charset="-127"/>
                <a:ea typeface="KoPub돋움체 Medium" pitchFamily="18" charset="-127"/>
              </a:rPr>
              <a:t>대시보드</a:t>
            </a:r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 플랫폼 개발</a:t>
            </a:r>
            <a:endParaRPr lang="en-US" altLang="ko-KR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19880" y="491783"/>
            <a:ext cx="4930837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디지털 </a:t>
            </a:r>
            <a:r>
              <a:rPr lang="ko-KR" altLang="en-US" sz="25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시민시장실</a:t>
            </a: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 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시각화 플랫폼 개발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91968" y="3395209"/>
            <a:ext cx="2554599" cy="226729"/>
            <a:chOff x="566545" y="2280744"/>
            <a:chExt cx="2554599" cy="226729"/>
          </a:xfrm>
        </p:grpSpPr>
        <p:sp>
          <p:nvSpPr>
            <p:cNvPr id="49" name="TextBox 48"/>
            <p:cNvSpPr txBox="1"/>
            <p:nvPr/>
          </p:nvSpPr>
          <p:spPr>
            <a:xfrm>
              <a:off x="687305" y="2280744"/>
              <a:ext cx="2433839" cy="2267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분석사용자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0" name="이등변 삼각형 49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410807" y="3649125"/>
            <a:ext cx="2775654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비정기적으로 발생하는 분석 요구사항에 대응하는 비정형 분석을 위해 다양한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DW Layer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 활용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(Meta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455231" y="4599782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391968" y="4718457"/>
            <a:ext cx="2554599" cy="226729"/>
            <a:chOff x="566545" y="2280744"/>
            <a:chExt cx="2554599" cy="226729"/>
          </a:xfrm>
        </p:grpSpPr>
        <p:sp>
          <p:nvSpPr>
            <p:cNvPr id="54" name="TextBox 53"/>
            <p:cNvSpPr txBox="1"/>
            <p:nvPr/>
          </p:nvSpPr>
          <p:spPr>
            <a:xfrm>
              <a:off x="687305" y="2280744"/>
              <a:ext cx="2433839" cy="2267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일반사용자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55" name="이등변 삼각형 54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410807" y="4972373"/>
            <a:ext cx="2775654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보고 및 업무별 관리용 보고서 조회 </a:t>
            </a:r>
            <a:endParaRPr lang="ko-KR" altLang="en-US" sz="5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지료플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관점 별로 분석하고 상세 데이터를 통해 원인 파악</a:t>
            </a:r>
          </a:p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endParaRPr lang="ko-KR" altLang="en-US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455231" y="5834191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391968" y="5962388"/>
            <a:ext cx="2554599" cy="226729"/>
            <a:chOff x="566545" y="2280744"/>
            <a:chExt cx="2554599" cy="226729"/>
          </a:xfrm>
        </p:grpSpPr>
        <p:sp>
          <p:nvSpPr>
            <p:cNvPr id="59" name="TextBox 58"/>
            <p:cNvSpPr txBox="1"/>
            <p:nvPr/>
          </p:nvSpPr>
          <p:spPr>
            <a:xfrm>
              <a:off x="687305" y="2280744"/>
              <a:ext cx="2433839" cy="2267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시스템관리자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0" name="이등변 삼각형 59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410807" y="6216304"/>
            <a:ext cx="2775654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구축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  <a:endParaRPr lang="ko-KR" altLang="en-US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latinLnBrk="0">
              <a:lnSpc>
                <a:spcPts val="16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시스템 </a:t>
            </a:r>
            <a:r>
              <a:rPr lang="ko-KR" altLang="en-US" sz="1400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활용성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분석 </a:t>
            </a:r>
          </a:p>
        </p:txBody>
      </p:sp>
      <p:pic>
        <p:nvPicPr>
          <p:cNvPr id="90" name="Picture 2"/>
          <p:cNvPicPr preferRelativeResize="0">
            <a:picLocks noChangeArrowheads="1"/>
          </p:cNvPicPr>
          <p:nvPr/>
        </p:nvPicPr>
        <p:blipFill rotWithShape="1">
          <a:blip r:embed="rId2" cstate="print"/>
          <a:srcRect t="12088" b="4762"/>
          <a:stretch/>
        </p:blipFill>
        <p:spPr bwMode="auto">
          <a:xfrm>
            <a:off x="8848726" y="4489377"/>
            <a:ext cx="1505480" cy="10732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miter lim="800000"/>
            <a:headEnd/>
            <a:tailEnd type="none" w="med" len="med"/>
          </a:ln>
          <a:effectLst/>
        </p:spPr>
      </p:pic>
      <p:grpSp>
        <p:nvGrpSpPr>
          <p:cNvPr id="5" name="그룹 4"/>
          <p:cNvGrpSpPr/>
          <p:nvPr/>
        </p:nvGrpSpPr>
        <p:grpSpPr>
          <a:xfrm>
            <a:off x="4166709" y="4506750"/>
            <a:ext cx="1516336" cy="1048476"/>
            <a:chOff x="-1998117" y="2412479"/>
            <a:chExt cx="2568761" cy="2098764"/>
          </a:xfrm>
        </p:grpSpPr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98117" y="2412479"/>
              <a:ext cx="1304248" cy="1053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1548" y="2420304"/>
              <a:ext cx="1271987" cy="1072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그룹 3"/>
            <p:cNvGrpSpPr/>
            <p:nvPr/>
          </p:nvGrpSpPr>
          <p:grpSpPr>
            <a:xfrm>
              <a:off x="-1998116" y="3472935"/>
              <a:ext cx="1290538" cy="1027776"/>
              <a:chOff x="-2358156" y="4068663"/>
              <a:chExt cx="2038842" cy="1623721"/>
            </a:xfrm>
          </p:grpSpPr>
          <p:pic>
            <p:nvPicPr>
              <p:cNvPr id="92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358156" y="4068663"/>
                <a:ext cx="2038842" cy="16237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6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133096" y="4101164"/>
                <a:ext cx="1593593" cy="15539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97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21636" y="3479583"/>
              <a:ext cx="1292280" cy="1031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1" name="Picture 2" descr="\\192.168.0.17\공유폴더\01. 소개자료\07. 제품 참고자료\보고서 화면 예제\02-1. i-CANVAS(한글)\i-CANVAS_상품별 실적분석.jpg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28768" y="4506217"/>
            <a:ext cx="1490140" cy="10026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85703" y="4480760"/>
            <a:ext cx="1506084" cy="1044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950989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5700" y="1400244"/>
            <a:ext cx="48089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spc="-60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대시보드</a:t>
            </a:r>
            <a:r>
              <a:rPr lang="ko-KR" altLang="en-US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 관리 </a:t>
            </a:r>
            <a:r>
              <a:rPr lang="ko-KR" altLang="en-US" sz="2200" kern="0" spc="-6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시스템 개발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738188" y="4932759"/>
            <a:ext cx="2952328" cy="1680799"/>
            <a:chOff x="1187549" y="4945210"/>
            <a:chExt cx="5211201" cy="2904203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5005"/>
            <a:stretch/>
          </p:blipFill>
          <p:spPr bwMode="auto">
            <a:xfrm>
              <a:off x="1187549" y="4945210"/>
              <a:ext cx="5211201" cy="290420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1111"/>
            <a:stretch/>
          </p:blipFill>
          <p:spPr bwMode="auto">
            <a:xfrm>
              <a:off x="3937300" y="6171324"/>
              <a:ext cx="2443772" cy="1152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607180" y="2112370"/>
            <a:ext cx="4438788" cy="2668394"/>
            <a:chOff x="619880" y="2112369"/>
            <a:chExt cx="7052650" cy="4381897"/>
          </a:xfrm>
        </p:grpSpPr>
        <p:grpSp>
          <p:nvGrpSpPr>
            <p:cNvPr id="47" name="그룹 46"/>
            <p:cNvGrpSpPr/>
            <p:nvPr/>
          </p:nvGrpSpPr>
          <p:grpSpPr>
            <a:xfrm>
              <a:off x="619880" y="2112369"/>
              <a:ext cx="7052650" cy="4381897"/>
              <a:chOff x="443119" y="2679725"/>
              <a:chExt cx="6643261" cy="4593999"/>
            </a:xfrm>
          </p:grpSpPr>
          <p:pic>
            <p:nvPicPr>
              <p:cNvPr id="48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t="6416" b="2629"/>
              <a:stretch/>
            </p:blipFill>
            <p:spPr bwMode="auto">
              <a:xfrm>
                <a:off x="443119" y="2679725"/>
                <a:ext cx="6643261" cy="4593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9" name="Picture 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560" y="2931123"/>
                <a:ext cx="5963217" cy="4123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9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21194"/>
            <a:stretch/>
          </p:blipFill>
          <p:spPr bwMode="auto">
            <a:xfrm>
              <a:off x="2557308" y="4089493"/>
              <a:ext cx="1587971" cy="1098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0" name="직사각형 89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10982" y="238106"/>
            <a:ext cx="2866490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 spc="-10"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다</a:t>
            </a:r>
            <a:r>
              <a:rPr lang="en-US" altLang="ko-KR" dirty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데이터 시각화 </a:t>
            </a:r>
            <a:r>
              <a:rPr lang="ko-KR" altLang="en-US" dirty="0" err="1">
                <a:latin typeface="KoPub돋움체 Medium" pitchFamily="18" charset="-127"/>
                <a:ea typeface="KoPub돋움체 Medium" pitchFamily="18" charset="-127"/>
              </a:rPr>
              <a:t>대시보드</a:t>
            </a:r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 플랫폼 개발</a:t>
            </a:r>
            <a:endParaRPr lang="en-US" altLang="ko-KR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19880" y="491783"/>
            <a:ext cx="4930837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디지털 </a:t>
            </a:r>
            <a:r>
              <a:rPr lang="ko-KR" altLang="en-US" sz="25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시민시장실</a:t>
            </a: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 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시각화 플랫폼 개발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5418708" y="1400244"/>
            <a:ext cx="48089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spc="-60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대시보드</a:t>
            </a:r>
            <a:r>
              <a:rPr lang="ko-KR" altLang="en-US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 시각화 </a:t>
            </a:r>
            <a:r>
              <a:rPr lang="ko-KR" altLang="en-US" sz="2200" kern="0" spc="-60" dirty="0" err="1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콘텐츠</a:t>
            </a:r>
            <a:r>
              <a:rPr lang="ko-KR" altLang="en-US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 관리</a:t>
            </a:r>
            <a:endParaRPr lang="ko-KR" altLang="en-US" sz="2200" kern="0" spc="-6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  <a:sym typeface="Wingdings" pitchFamily="2" charset="2"/>
            </a:endParaRPr>
          </a:p>
        </p:txBody>
      </p:sp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5706740" y="2122236"/>
            <a:ext cx="4313553" cy="196153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99" name="그림 98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10796" y="3636615"/>
            <a:ext cx="4160920" cy="3188856"/>
          </a:xfrm>
          <a:prstGeom prst="rect">
            <a:avLst/>
          </a:prstGeom>
          <a:noFill/>
        </p:spPr>
      </p:pic>
      <p:sp>
        <p:nvSpPr>
          <p:cNvPr id="104" name="AutoShape 25"/>
          <p:cNvSpPr>
            <a:spLocks noChangeArrowheads="1"/>
          </p:cNvSpPr>
          <p:nvPr/>
        </p:nvSpPr>
        <p:spPr bwMode="auto">
          <a:xfrm>
            <a:off x="3068197" y="5345617"/>
            <a:ext cx="1974926" cy="1040920"/>
          </a:xfrm>
          <a:prstGeom prst="roundRect">
            <a:avLst>
              <a:gd name="adj" fmla="val 8204"/>
            </a:avLst>
          </a:prstGeom>
          <a:solidFill>
            <a:schemeClr val="bg1"/>
          </a:solidFill>
          <a:ln w="28575" algn="ctr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209201" y="5811850"/>
            <a:ext cx="1827224" cy="489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itchFamily="18" charset="-127"/>
                <a:ea typeface="KoPub돋움체 Medium" pitchFamily="18" charset="-127"/>
              </a:rPr>
              <a:t>시각화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유형 변경 </a:t>
            </a:r>
          </a:p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 및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연계</a:t>
            </a:r>
            <a:endParaRPr lang="ko-KR" altLang="en-US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3256772" y="5434929"/>
            <a:ext cx="1874360" cy="253916"/>
            <a:chOff x="566545" y="2280744"/>
            <a:chExt cx="2554599" cy="253916"/>
          </a:xfrm>
        </p:grpSpPr>
        <p:sp>
          <p:nvSpPr>
            <p:cNvPr id="110" name="TextBox 109"/>
            <p:cNvSpPr txBox="1"/>
            <p:nvPr/>
          </p:nvSpPr>
          <p:spPr>
            <a:xfrm>
              <a:off x="687305" y="2280744"/>
              <a:ext cx="2433839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주요 </a:t>
              </a:r>
              <a:r>
                <a:rPr lang="ko-KR" altLang="en-US" sz="1500" spc="-7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지표별</a:t>
              </a:r>
              <a:r>
                <a:rPr lang="ko-KR" altLang="en-US" sz="15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500" spc="-7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대시보드</a:t>
              </a:r>
              <a:r>
                <a:rPr lang="ko-KR" altLang="en-US" sz="15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13" name="이등변 삼각형 112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3065815" y="5738433"/>
            <a:ext cx="197730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172"/>
          <a:stretch/>
        </p:blipFill>
        <p:spPr bwMode="auto">
          <a:xfrm>
            <a:off x="2833688" y="3320008"/>
            <a:ext cx="1947862" cy="1309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760"/>
          <a:stretch/>
        </p:blipFill>
        <p:spPr bwMode="auto">
          <a:xfrm>
            <a:off x="2832102" y="2665413"/>
            <a:ext cx="1938534" cy="68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1375" y="2660650"/>
            <a:ext cx="2025650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4104" y="3321050"/>
            <a:ext cx="1991171" cy="131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26420" y="2628503"/>
            <a:ext cx="2063080" cy="74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직선 화살표 연결선 30"/>
          <p:cNvCxnSpPr/>
          <p:nvPr/>
        </p:nvCxnSpPr>
        <p:spPr>
          <a:xfrm>
            <a:off x="3186460" y="3348583"/>
            <a:ext cx="0" cy="219449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388637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4294967295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10982" y="238106"/>
            <a:ext cx="2866490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 spc="-10"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다</a:t>
            </a:r>
            <a:r>
              <a:rPr lang="en-US" altLang="ko-KR" dirty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데이터 시각화 </a:t>
            </a:r>
            <a:r>
              <a:rPr lang="ko-KR" altLang="en-US" dirty="0" err="1">
                <a:latin typeface="KoPub돋움체 Medium" pitchFamily="18" charset="-127"/>
                <a:ea typeface="KoPub돋움체 Medium" pitchFamily="18" charset="-127"/>
              </a:rPr>
              <a:t>대시보드</a:t>
            </a:r>
            <a:r>
              <a:rPr lang="ko-KR" altLang="en-US" dirty="0">
                <a:latin typeface="KoPub돋움체 Medium" pitchFamily="18" charset="-127"/>
                <a:ea typeface="KoPub돋움체 Medium" pitchFamily="18" charset="-127"/>
              </a:rPr>
              <a:t> 플랫폼 개발</a:t>
            </a:r>
            <a:endParaRPr lang="en-US" altLang="ko-KR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19880" y="491783"/>
            <a:ext cx="7301038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en-US" altLang="ko-KR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GIS 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기반의 시각화를 통한 </a:t>
            </a:r>
            <a:r>
              <a:rPr lang="en-US" altLang="ko-KR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CCTV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영상 모니터링체계 </a:t>
            </a: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구축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3551648" y="4103925"/>
            <a:ext cx="6598656" cy="2861179"/>
            <a:chOff x="467469" y="6812362"/>
            <a:chExt cx="6598656" cy="3072177"/>
          </a:xfrm>
        </p:grpSpPr>
        <p:grpSp>
          <p:nvGrpSpPr>
            <p:cNvPr id="79" name="그룹 78"/>
            <p:cNvGrpSpPr/>
            <p:nvPr/>
          </p:nvGrpSpPr>
          <p:grpSpPr>
            <a:xfrm>
              <a:off x="467469" y="6812362"/>
              <a:ext cx="6598656" cy="537578"/>
              <a:chOff x="574269" y="6407409"/>
              <a:chExt cx="6491856" cy="537578"/>
            </a:xfrm>
          </p:grpSpPr>
          <p:sp>
            <p:nvSpPr>
              <p:cNvPr id="89" name="Text Box 19"/>
              <p:cNvSpPr txBox="1">
                <a:spLocks noChangeArrowheads="1"/>
              </p:cNvSpPr>
              <p:nvPr/>
            </p:nvSpPr>
            <p:spPr bwMode="auto">
              <a:xfrm>
                <a:off x="574269" y="6407409"/>
                <a:ext cx="6491413" cy="45066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ctr" defTabSz="914226">
                  <a:defRPr sz="1400" b="0" spc="-10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glow rad="63500">
                        <a:srgbClr val="3D778B">
                          <a:alpha val="84000"/>
                        </a:srgbClr>
                      </a:glow>
                    </a:effectLst>
                    <a:latin typeface="Rix고딕 M" pitchFamily="18" charset="-127"/>
                    <a:ea typeface="Rix고딕 M" pitchFamily="18" charset="-127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ko-KR" altLang="en-US" sz="1800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디지털 </a:t>
                </a:r>
                <a:r>
                  <a:rPr lang="ko-KR" altLang="en-US" sz="1800" b="1" dirty="0" smtClean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시민시장실의 </a:t>
                </a:r>
                <a:r>
                  <a:rPr lang="ko-KR" altLang="en-US" sz="1800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시각화 요소에 부합하는  </a:t>
                </a:r>
                <a:r>
                  <a:rPr lang="en-US" altLang="ko-KR" sz="1800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CCTV</a:t>
                </a:r>
                <a:r>
                  <a:rPr lang="ko-KR" altLang="en-US" sz="1800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통합 </a:t>
                </a:r>
                <a:r>
                  <a:rPr lang="en-US" altLang="ko-KR" sz="1800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UI </a:t>
                </a:r>
                <a:r>
                  <a:rPr lang="ko-KR" altLang="en-US" sz="1800" b="1" dirty="0">
                    <a:ln w="0"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effectLst/>
                    <a:latin typeface="KoPub돋움체 Medium" pitchFamily="18" charset="-127"/>
                    <a:ea typeface="KoPub돋움체 Medium" pitchFamily="18" charset="-127"/>
                  </a:rPr>
                  <a:t>적용</a:t>
                </a:r>
              </a:p>
            </p:txBody>
          </p:sp>
          <p:cxnSp>
            <p:nvCxnSpPr>
              <p:cNvPr id="93" name="직선 연결선 92"/>
              <p:cNvCxnSpPr/>
              <p:nvPr/>
            </p:nvCxnSpPr>
            <p:spPr bwMode="auto">
              <a:xfrm>
                <a:off x="582245" y="6944987"/>
                <a:ext cx="6483880" cy="0"/>
              </a:xfrm>
              <a:prstGeom prst="line">
                <a:avLst/>
              </a:prstGeom>
              <a:ln w="38100">
                <a:solidFill>
                  <a:srgbClr val="00A4E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 Box 36"/>
            <p:cNvSpPr txBox="1">
              <a:spLocks noChangeArrowheads="1"/>
            </p:cNvSpPr>
            <p:nvPr/>
          </p:nvSpPr>
          <p:spPr bwMode="auto">
            <a:xfrm>
              <a:off x="1051799" y="9567284"/>
              <a:ext cx="2439737" cy="317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marL="92075" indent="-92075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9pPr>
            </a:lstStyle>
            <a:p>
              <a:pPr marL="0" indent="0" algn="ctr" eaLnBrk="1" hangingPunct="1">
                <a:lnSpc>
                  <a:spcPct val="110000"/>
                </a:lnSpc>
                <a:spcAft>
                  <a:spcPct val="40000"/>
                </a:spcAft>
                <a:buSzPct val="80000"/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사고현황 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CCTV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영상 제공</a:t>
              </a:r>
            </a:p>
          </p:txBody>
        </p:sp>
        <p:sp>
          <p:nvSpPr>
            <p:cNvPr id="88" name="Text Box 36"/>
            <p:cNvSpPr txBox="1">
              <a:spLocks noChangeArrowheads="1"/>
            </p:cNvSpPr>
            <p:nvPr/>
          </p:nvSpPr>
          <p:spPr bwMode="auto">
            <a:xfrm>
              <a:off x="4180032" y="9567284"/>
              <a:ext cx="2439737" cy="317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marL="92075" indent="-92075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9pPr>
            </a:lstStyle>
            <a:p>
              <a:pPr marL="0" indent="0" algn="ctr" eaLnBrk="1" hangingPunct="1">
                <a:lnSpc>
                  <a:spcPct val="110000"/>
                </a:lnSpc>
                <a:spcAft>
                  <a:spcPct val="40000"/>
                </a:spcAft>
                <a:buSzPct val="80000"/>
                <a:defRPr/>
              </a:pP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GIS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기반의 도시통계현황 </a:t>
              </a:r>
              <a:endParaRPr lang="ko-KR" altLang="en-US" sz="1200" dirty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94" name="AutoShape 46"/>
          <p:cNvSpPr>
            <a:spLocks noChangeArrowheads="1"/>
          </p:cNvSpPr>
          <p:nvPr/>
        </p:nvSpPr>
        <p:spPr bwMode="auto">
          <a:xfrm rot="10800000">
            <a:off x="4548850" y="3619544"/>
            <a:ext cx="4540557" cy="416449"/>
          </a:xfrm>
          <a:prstGeom prst="triangle">
            <a:avLst>
              <a:gd name="adj" fmla="val 47869"/>
            </a:avLst>
          </a:prstGeom>
          <a:gradFill flip="none" rotWithShape="1">
            <a:gsLst>
              <a:gs pos="0">
                <a:srgbClr val="B2B2B2"/>
              </a:gs>
              <a:gs pos="100000">
                <a:schemeClr val="bg1"/>
              </a:gs>
            </a:gsLst>
            <a:lin ang="5400000" scaled="1"/>
            <a:tileRect/>
          </a:gra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dist">
              <a:lnSpc>
                <a:spcPct val="130000"/>
              </a:lnSpc>
              <a:buFont typeface="Wingdings" pitchFamily="2" charset="2"/>
              <a:buChar char="v"/>
            </a:pPr>
            <a:endParaRPr lang="ko-KR" altLang="en-US" sz="900">
              <a:solidFill>
                <a:srgbClr val="000000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3478664" y="1497936"/>
            <a:ext cx="6888080" cy="598494"/>
            <a:chOff x="1332031" y="5763307"/>
            <a:chExt cx="5059576" cy="395036"/>
          </a:xfrm>
        </p:grpSpPr>
        <p:sp>
          <p:nvSpPr>
            <p:cNvPr id="113" name="직사각형 112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114" name="그룹 113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115" name="직사각형 114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sp>
        <p:nvSpPr>
          <p:cNvPr id="117" name="직사각형 116"/>
          <p:cNvSpPr/>
          <p:nvPr/>
        </p:nvSpPr>
        <p:spPr>
          <a:xfrm>
            <a:off x="4172541" y="1602973"/>
            <a:ext cx="53467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실시간 </a:t>
            </a:r>
            <a:r>
              <a:rPr lang="ko-KR" altLang="en-US" sz="2200" kern="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현장 통합 영상모니터링체계 </a:t>
            </a:r>
            <a:endParaRPr lang="ko-KR" altLang="en-US" sz="2200" kern="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  <a:sym typeface="Wingdings" pitchFamily="2" charset="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41728" y="1636836"/>
            <a:ext cx="1164421" cy="3469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spc="-60" dirty="0" smtClean="0">
                <a:solidFill>
                  <a:srgbClr val="FFFF00"/>
                </a:solidFill>
                <a:latin typeface="KoPub돋움체 Medium" pitchFamily="18" charset="-127"/>
                <a:ea typeface="KoPub돋움체 Medium" pitchFamily="18" charset="-127"/>
              </a:rPr>
              <a:t>주요 사항 </a:t>
            </a:r>
          </a:p>
        </p:txBody>
      </p:sp>
      <p:grpSp>
        <p:nvGrpSpPr>
          <p:cNvPr id="119" name="그룹 118"/>
          <p:cNvGrpSpPr/>
          <p:nvPr/>
        </p:nvGrpSpPr>
        <p:grpSpPr>
          <a:xfrm>
            <a:off x="391968" y="3422957"/>
            <a:ext cx="2623372" cy="253916"/>
            <a:chOff x="566545" y="2233593"/>
            <a:chExt cx="2623372" cy="253916"/>
          </a:xfrm>
        </p:grpSpPr>
        <p:sp>
          <p:nvSpPr>
            <p:cNvPr id="120" name="TextBox 119"/>
            <p:cNvSpPr txBox="1"/>
            <p:nvPr/>
          </p:nvSpPr>
          <p:spPr>
            <a:xfrm>
              <a:off x="687305" y="2233593"/>
              <a:ext cx="2502612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실시간 데이터 통합 연계</a:t>
              </a:r>
            </a:p>
          </p:txBody>
        </p:sp>
        <p:sp>
          <p:nvSpPr>
            <p:cNvPr id="121" name="이등변 삼각형 120"/>
            <p:cNvSpPr/>
            <p:nvPr/>
          </p:nvSpPr>
          <p:spPr>
            <a:xfrm rot="5400000">
              <a:off x="561483" y="2310663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391968" y="2258477"/>
            <a:ext cx="2554599" cy="253916"/>
            <a:chOff x="566545" y="2280744"/>
            <a:chExt cx="2554599" cy="253916"/>
          </a:xfrm>
        </p:grpSpPr>
        <p:sp>
          <p:nvSpPr>
            <p:cNvPr id="123" name="TextBox 122"/>
            <p:cNvSpPr txBox="1"/>
            <p:nvPr/>
          </p:nvSpPr>
          <p:spPr>
            <a:xfrm>
              <a:off x="687305" y="2280744"/>
              <a:ext cx="2433839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서울시 주요 시책사업 연계</a:t>
              </a:r>
              <a:r>
                <a:rPr lang="en-US" altLang="ko-KR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D4D4D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24" name="이등변 삼각형 123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410806" y="3714142"/>
            <a:ext cx="2847662" cy="477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5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화재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구조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구급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안전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대기환경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상수도 실시간 데이터 통합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연계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410806" y="2512393"/>
            <a:ext cx="2572143" cy="670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5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시책사업 추진성과 및 영상 모니터링과 연계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보완하여 현장 정보 제공</a:t>
            </a:r>
          </a:p>
        </p:txBody>
      </p:sp>
      <p:cxnSp>
        <p:nvCxnSpPr>
          <p:cNvPr id="127" name="직선 연결선 126"/>
          <p:cNvCxnSpPr/>
          <p:nvPr/>
        </p:nvCxnSpPr>
        <p:spPr>
          <a:xfrm>
            <a:off x="455231" y="3279466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455231" y="4343093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그룹 128"/>
          <p:cNvGrpSpPr/>
          <p:nvPr/>
        </p:nvGrpSpPr>
        <p:grpSpPr>
          <a:xfrm>
            <a:off x="391968" y="4466102"/>
            <a:ext cx="2623372" cy="253916"/>
            <a:chOff x="566545" y="2233593"/>
            <a:chExt cx="2623372" cy="253916"/>
          </a:xfrm>
        </p:grpSpPr>
        <p:sp>
          <p:nvSpPr>
            <p:cNvPr id="130" name="TextBox 129"/>
            <p:cNvSpPr txBox="1"/>
            <p:nvPr/>
          </p:nvSpPr>
          <p:spPr>
            <a:xfrm>
              <a:off x="687305" y="2233593"/>
              <a:ext cx="2502612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유관시설 연계정보</a:t>
              </a:r>
              <a:endParaRPr lang="ko-KR" altLang="en-US" sz="1500" b="1" spc="-7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31" name="이등변 삼각형 130"/>
            <p:cNvSpPr/>
            <p:nvPr/>
          </p:nvSpPr>
          <p:spPr>
            <a:xfrm rot="5400000">
              <a:off x="561483" y="2310663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32" name="직사각형 131"/>
          <p:cNvSpPr/>
          <p:nvPr/>
        </p:nvSpPr>
        <p:spPr>
          <a:xfrm>
            <a:off x="410805" y="4780437"/>
            <a:ext cx="3113243" cy="670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5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안전통합상황실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종합방재센터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 sz="1400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아리수통합센터의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CCTV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영상을 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연계하여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시청 가능하도록 구성</a:t>
            </a:r>
          </a:p>
        </p:txBody>
      </p:sp>
      <p:cxnSp>
        <p:nvCxnSpPr>
          <p:cNvPr id="133" name="직선 연결선 132"/>
          <p:cNvCxnSpPr/>
          <p:nvPr/>
        </p:nvCxnSpPr>
        <p:spPr>
          <a:xfrm>
            <a:off x="455231" y="5580831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그룹 134"/>
          <p:cNvGrpSpPr/>
          <p:nvPr/>
        </p:nvGrpSpPr>
        <p:grpSpPr>
          <a:xfrm>
            <a:off x="391968" y="5677581"/>
            <a:ext cx="2623372" cy="253916"/>
            <a:chOff x="566545" y="2233593"/>
            <a:chExt cx="2623372" cy="253916"/>
          </a:xfrm>
        </p:grpSpPr>
        <p:sp>
          <p:nvSpPr>
            <p:cNvPr id="136" name="TextBox 135"/>
            <p:cNvSpPr txBox="1"/>
            <p:nvPr/>
          </p:nvSpPr>
          <p:spPr>
            <a:xfrm>
              <a:off x="687305" y="2233593"/>
              <a:ext cx="2502612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정책지도 현행화</a:t>
              </a:r>
            </a:p>
          </p:txBody>
        </p:sp>
        <p:sp>
          <p:nvSpPr>
            <p:cNvPr id="137" name="이등변 삼각형 136"/>
            <p:cNvSpPr/>
            <p:nvPr/>
          </p:nvSpPr>
          <p:spPr>
            <a:xfrm rot="5400000">
              <a:off x="561483" y="2310663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140" name="직사각형 139"/>
          <p:cNvSpPr/>
          <p:nvPr/>
        </p:nvSpPr>
        <p:spPr>
          <a:xfrm>
            <a:off x="410805" y="5991916"/>
            <a:ext cx="3113243" cy="708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5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정책지도 현행화 및 추가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제작</a:t>
            </a:r>
            <a:endParaRPr lang="en-US" altLang="ko-KR" sz="1400" spc="-7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latinLnBrk="0">
              <a:lnSpc>
                <a:spcPts val="15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지도위에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사업위치 표시 및 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주변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CCTV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영상정보와 연계 운영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551648" y="2210765"/>
            <a:ext cx="6722496" cy="1342663"/>
            <a:chOff x="3644248" y="2379660"/>
            <a:chExt cx="5605873" cy="996998"/>
          </a:xfrm>
        </p:grpSpPr>
        <p:pic>
          <p:nvPicPr>
            <p:cNvPr id="154" name="Picture 28" descr="제목바-라운딩(x)_블루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1588" y="2888329"/>
              <a:ext cx="2788532" cy="488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Rectangle 29"/>
            <p:cNvSpPr>
              <a:spLocks noChangeArrowheads="1"/>
            </p:cNvSpPr>
            <p:nvPr/>
          </p:nvSpPr>
          <p:spPr bwMode="auto">
            <a:xfrm>
              <a:off x="7385620" y="3063987"/>
              <a:ext cx="942294" cy="156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400" dirty="0">
                  <a:latin typeface="KoPub돋움체 Medium" pitchFamily="18" charset="-127"/>
                  <a:ea typeface="KoPub돋움체 Medium" pitchFamily="18" charset="-127"/>
                </a:rPr>
                <a:t>정책지도 현행화</a:t>
              </a:r>
            </a:p>
          </p:txBody>
        </p:sp>
        <p:pic>
          <p:nvPicPr>
            <p:cNvPr id="156" name="Picture 30" descr="제목바-라운딩(x)_그린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4248" y="2888328"/>
              <a:ext cx="2788531" cy="488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7" name="Rectangle 31"/>
            <p:cNvSpPr>
              <a:spLocks noChangeArrowheads="1"/>
            </p:cNvSpPr>
            <p:nvPr/>
          </p:nvSpPr>
          <p:spPr bwMode="auto">
            <a:xfrm>
              <a:off x="4546367" y="3063986"/>
              <a:ext cx="982469" cy="156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400" dirty="0">
                  <a:latin typeface="KoPub돋움체 Medium" pitchFamily="18" charset="-127"/>
                  <a:ea typeface="KoPub돋움체 Medium" pitchFamily="18" charset="-127"/>
                </a:rPr>
                <a:t>유관시설 연계정보 제공</a:t>
              </a:r>
            </a:p>
          </p:txBody>
        </p:sp>
        <p:pic>
          <p:nvPicPr>
            <p:cNvPr id="158" name="Picture 32" descr="제목바-라운딩(x)_보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4249" y="2381418"/>
              <a:ext cx="2788531" cy="488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9" name="Rectangle 33"/>
            <p:cNvSpPr>
              <a:spLocks noChangeArrowheads="1"/>
            </p:cNvSpPr>
            <p:nvPr/>
          </p:nvSpPr>
          <p:spPr bwMode="auto">
            <a:xfrm>
              <a:off x="4612109" y="2471002"/>
              <a:ext cx="852811" cy="30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400" dirty="0">
                  <a:latin typeface="KoPub돋움체 Medium" pitchFamily="18" charset="-127"/>
                  <a:ea typeface="KoPub돋움체 Medium" pitchFamily="18" charset="-127"/>
                </a:rPr>
                <a:t>주요 시책사업 연계</a:t>
              </a:r>
            </a:p>
          </p:txBody>
        </p:sp>
        <p:pic>
          <p:nvPicPr>
            <p:cNvPr id="160" name="Picture 34" descr="제목바-라운딩(x)_그린블루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1589" y="2379660"/>
              <a:ext cx="2788532" cy="488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1" name="Rectangle 35"/>
            <p:cNvSpPr>
              <a:spLocks noChangeArrowheads="1"/>
            </p:cNvSpPr>
            <p:nvPr/>
          </p:nvSpPr>
          <p:spPr bwMode="auto">
            <a:xfrm>
              <a:off x="7447710" y="2546536"/>
              <a:ext cx="814463" cy="154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400" dirty="0">
                  <a:latin typeface="KoPub돋움체 Medium" pitchFamily="18" charset="-127"/>
                  <a:ea typeface="KoPub돋움체 Medium" pitchFamily="18" charset="-127"/>
                </a:rPr>
                <a:t>실시간 데이터 통합 연계</a:t>
              </a:r>
            </a:p>
          </p:txBody>
        </p:sp>
      </p:grpSp>
      <p:pic>
        <p:nvPicPr>
          <p:cNvPr id="50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6000" y="4820640"/>
            <a:ext cx="3358873" cy="1834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s://www.techenclave.com/community/attachments/1276091398962_hz-myalibaba-web13_119-jpg.42743/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62524" y="5004767"/>
            <a:ext cx="1296144" cy="971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46700" y="5004768"/>
            <a:ext cx="1226802" cy="10081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868" y="4820640"/>
            <a:ext cx="3358873" cy="1834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70636" y="6084887"/>
            <a:ext cx="259777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꺾인 연결선 4"/>
          <p:cNvCxnSpPr>
            <a:stCxn id="3074" idx="1"/>
            <a:endCxn id="51" idx="2"/>
          </p:cNvCxnSpPr>
          <p:nvPr/>
        </p:nvCxnSpPr>
        <p:spPr>
          <a:xfrm rot="10800000">
            <a:off x="4410596" y="5976493"/>
            <a:ext cx="360040" cy="280639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5058668" y="5652839"/>
            <a:ext cx="288032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6900" y="6156895"/>
            <a:ext cx="266294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6900" y="5004767"/>
            <a:ext cx="1728192" cy="10081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67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8371036" y="5580831"/>
            <a:ext cx="1759862" cy="91584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꺾인 연결선 9"/>
          <p:cNvCxnSpPr>
            <a:stCxn id="3075" idx="3"/>
          </p:cNvCxnSpPr>
          <p:nvPr/>
        </p:nvCxnSpPr>
        <p:spPr>
          <a:xfrm flipV="1">
            <a:off x="7413194" y="6012879"/>
            <a:ext cx="237762" cy="288032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>
            <a:off x="8859257" y="5292799"/>
            <a:ext cx="951939" cy="288032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47341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7781" y="2353939"/>
            <a:ext cx="4560932" cy="287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996" y="2532088"/>
            <a:ext cx="4029125" cy="25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직사각형 89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10982" y="238106"/>
            <a:ext cx="2866490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300" spc="-10" dirty="0">
                <a:latin typeface="KoPub돋움체 Medium" pitchFamily="18" charset="-127"/>
                <a:ea typeface="KoPub돋움체 Medium" pitchFamily="18" charset="-127"/>
              </a:rPr>
              <a:t>다</a:t>
            </a:r>
            <a:r>
              <a:rPr kumimoji="1" lang="en-US" altLang="ko-KR" sz="1300" spc="-10" dirty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kumimoji="1" lang="ko-KR" altLang="en-US" sz="1300" spc="-10" dirty="0">
                <a:latin typeface="KoPub돋움체 Medium" pitchFamily="18" charset="-127"/>
                <a:ea typeface="KoPub돋움체 Medium" pitchFamily="18" charset="-127"/>
              </a:rPr>
              <a:t>데이터 시각화 </a:t>
            </a:r>
            <a:r>
              <a:rPr kumimoji="1" lang="ko-KR" altLang="en-US" sz="1300" spc="-10" dirty="0" err="1">
                <a:latin typeface="KoPub돋움체 Medium" pitchFamily="18" charset="-127"/>
                <a:ea typeface="KoPub돋움체 Medium" pitchFamily="18" charset="-127"/>
              </a:rPr>
              <a:t>대시보드</a:t>
            </a:r>
            <a:r>
              <a:rPr kumimoji="1" lang="ko-KR" altLang="en-US" sz="1300" spc="-10" dirty="0">
                <a:latin typeface="KoPub돋움체 Medium" pitchFamily="18" charset="-127"/>
                <a:ea typeface="KoPub돋움체 Medium" pitchFamily="18" charset="-127"/>
              </a:rPr>
              <a:t> 플랫폼 개발</a:t>
            </a:r>
            <a:endParaRPr kumimoji="1" lang="en-US" altLang="ko-KR" sz="1300" spc="-1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19880" y="491783"/>
            <a:ext cx="3641381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알람</a:t>
            </a:r>
            <a:r>
              <a:rPr lang="en-US" altLang="ko-KR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/</a:t>
            </a: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피드백</a:t>
            </a:r>
            <a:r>
              <a:rPr lang="en-US" altLang="ko-KR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/FLEXIBLE UI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5700" y="1400244"/>
            <a:ext cx="48089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spc="-6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알람</a:t>
            </a:r>
            <a:r>
              <a:rPr lang="ko-KR" altLang="en-US" sz="2200" kern="0" spc="-6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 및 피드백 제공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418708" y="1400244"/>
            <a:ext cx="48089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en-US" altLang="ko-KR" sz="2200" kern="0" spc="-6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HTML5</a:t>
            </a:r>
            <a:r>
              <a:rPr lang="ko-KR" altLang="en-US" sz="2200" kern="0" spc="-6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기반의 스마트한 </a:t>
            </a:r>
            <a:r>
              <a:rPr lang="ko-KR" altLang="en-US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환경 구현</a:t>
            </a:r>
            <a:endParaRPr lang="ko-KR" altLang="en-US" sz="2200" kern="0" spc="-6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  <a:sym typeface="Wingdings" pitchFamily="2" charset="2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194573" y="2876752"/>
            <a:ext cx="709744" cy="347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99517" y="3479809"/>
            <a:ext cx="1206823" cy="1164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5210" y="5724069"/>
            <a:ext cx="164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>
                <a:latin typeface="KoPub돋움체 Medium" pitchFamily="18" charset="-127"/>
                <a:ea typeface="KoPub돋움체 Medium" pitchFamily="18" charset="-127"/>
              </a:rPr>
              <a:t>서울시 </a:t>
            </a:r>
            <a:r>
              <a:rPr lang="ko-KR" altLang="en-US" sz="1200" dirty="0" err="1">
                <a:latin typeface="KoPub돋움체 Medium" pitchFamily="18" charset="-127"/>
                <a:ea typeface="KoPub돋움체 Medium" pitchFamily="18" charset="-127"/>
              </a:rPr>
              <a:t>응답소</a:t>
            </a:r>
            <a:r>
              <a:rPr lang="ko-KR" altLang="en-US" sz="1200" dirty="0">
                <a:latin typeface="KoPub돋움체 Medium" pitchFamily="18" charset="-127"/>
                <a:ea typeface="KoPub돋움체 Medium" pitchFamily="18" charset="-127"/>
              </a:rPr>
              <a:t> 등 소통채널 및 민원</a:t>
            </a:r>
            <a:r>
              <a:rPr lang="en-US" altLang="ko-KR" sz="1200" dirty="0"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1200" dirty="0">
                <a:latin typeface="KoPub돋움체 Medium" pitchFamily="18" charset="-127"/>
                <a:ea typeface="KoPub돋움체 Medium" pitchFamily="18" charset="-127"/>
              </a:rPr>
              <a:t>여론동향 행정정보시스템 연계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1392064" y="4960392"/>
            <a:ext cx="0" cy="79300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65700" y="1980431"/>
            <a:ext cx="45783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400" kern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사용자간 커뮤니케이션 기능을 통한 신속한 의사결정 지원 </a:t>
            </a:r>
          </a:p>
        </p:txBody>
      </p:sp>
      <p:cxnSp>
        <p:nvCxnSpPr>
          <p:cNvPr id="46" name="꺾인 연결선 45"/>
          <p:cNvCxnSpPr/>
          <p:nvPr/>
        </p:nvCxnSpPr>
        <p:spPr>
          <a:xfrm flipH="1">
            <a:off x="4570472" y="3095532"/>
            <a:ext cx="333844" cy="2237661"/>
          </a:xfrm>
          <a:prstGeom prst="bentConnector3">
            <a:avLst>
              <a:gd name="adj1" fmla="val -68475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5701540" y="2420948"/>
            <a:ext cx="4366073" cy="2539444"/>
            <a:chOff x="931749" y="5618330"/>
            <a:chExt cx="6251472" cy="3272371"/>
          </a:xfrm>
        </p:grpSpPr>
        <p:pic>
          <p:nvPicPr>
            <p:cNvPr id="51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749" y="5641978"/>
              <a:ext cx="5412535" cy="3248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946" y="5618330"/>
              <a:ext cx="1057275" cy="1543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6" name="구부러진 연결선 55"/>
            <p:cNvCxnSpPr>
              <a:stCxn id="52" idx="1"/>
            </p:cNvCxnSpPr>
            <p:nvPr/>
          </p:nvCxnSpPr>
          <p:spPr>
            <a:xfrm rot="10800000" flipV="1">
              <a:off x="4600154" y="6389854"/>
              <a:ext cx="1525793" cy="236587"/>
            </a:xfrm>
            <a:prstGeom prst="curvedConnector3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  <a:headEnd type="none" w="med" len="med"/>
              <a:tailEnd type="triangl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구부러진 연결선 56"/>
            <p:cNvCxnSpPr>
              <a:stCxn id="52" idx="2"/>
            </p:cNvCxnSpPr>
            <p:nvPr/>
          </p:nvCxnSpPr>
          <p:spPr>
            <a:xfrm rot="5400000">
              <a:off x="5930842" y="7558884"/>
              <a:ext cx="1121246" cy="326239"/>
            </a:xfrm>
            <a:prstGeom prst="curvedConnector3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  <a:headEnd type="none" w="med" len="med"/>
              <a:tailEnd type="triangl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구부러진 연결선 57"/>
            <p:cNvCxnSpPr/>
            <p:nvPr/>
          </p:nvCxnSpPr>
          <p:spPr>
            <a:xfrm rot="5400000">
              <a:off x="5578549" y="6894283"/>
              <a:ext cx="792088" cy="792088"/>
            </a:xfrm>
            <a:prstGeom prst="curvedConnector3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  <a:headEnd type="none" w="med" len="med"/>
              <a:tailEnd type="triangle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그룹 59"/>
            <p:cNvGrpSpPr/>
            <p:nvPr/>
          </p:nvGrpSpPr>
          <p:grpSpPr>
            <a:xfrm>
              <a:off x="5147050" y="5957853"/>
              <a:ext cx="432000" cy="432000"/>
              <a:chOff x="8553448" y="1844824"/>
              <a:chExt cx="432000" cy="432000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8553448" y="1844824"/>
                <a:ext cx="432000" cy="4320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577724" y="1867756"/>
                <a:ext cx="386135" cy="386135"/>
              </a:xfrm>
              <a:prstGeom prst="rect">
                <a:avLst/>
              </a:prstGeom>
            </p:spPr>
          </p:pic>
        </p:grpSp>
        <p:grpSp>
          <p:nvGrpSpPr>
            <p:cNvPr id="61" name="그룹 60"/>
            <p:cNvGrpSpPr/>
            <p:nvPr/>
          </p:nvGrpSpPr>
          <p:grpSpPr>
            <a:xfrm>
              <a:off x="5337081" y="6515290"/>
              <a:ext cx="432000" cy="432000"/>
              <a:chOff x="8696193" y="2541972"/>
              <a:chExt cx="432000" cy="432000"/>
            </a:xfrm>
          </p:grpSpPr>
          <p:sp>
            <p:nvSpPr>
              <p:cNvPr id="72" name="타원 71"/>
              <p:cNvSpPr/>
              <p:nvPr/>
            </p:nvSpPr>
            <p:spPr>
              <a:xfrm>
                <a:off x="8696193" y="2541972"/>
                <a:ext cx="432000" cy="4320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721816" y="2580174"/>
                <a:ext cx="388475" cy="388475"/>
              </a:xfrm>
              <a:prstGeom prst="rect">
                <a:avLst/>
              </a:prstGeom>
            </p:spPr>
          </p:pic>
        </p:grpSp>
        <p:grpSp>
          <p:nvGrpSpPr>
            <p:cNvPr id="62" name="그룹 61"/>
            <p:cNvGrpSpPr/>
            <p:nvPr/>
          </p:nvGrpSpPr>
          <p:grpSpPr>
            <a:xfrm>
              <a:off x="5644293" y="6952271"/>
              <a:ext cx="432000" cy="432000"/>
              <a:chOff x="8770791" y="3215421"/>
              <a:chExt cx="432000" cy="432000"/>
            </a:xfrm>
          </p:grpSpPr>
          <p:sp>
            <p:nvSpPr>
              <p:cNvPr id="70" name="타원 69"/>
              <p:cNvSpPr/>
              <p:nvPr/>
            </p:nvSpPr>
            <p:spPr>
              <a:xfrm>
                <a:off x="8770791" y="3215421"/>
                <a:ext cx="432000" cy="4320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pic>
            <p:nvPicPr>
              <p:cNvPr id="71" name="그림 7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5816" t="8927" r="10248" b="11292"/>
              <a:stretch/>
            </p:blipFill>
            <p:spPr>
              <a:xfrm>
                <a:off x="8807939" y="3257264"/>
                <a:ext cx="344208" cy="327166"/>
              </a:xfrm>
              <a:prstGeom prst="rect">
                <a:avLst/>
              </a:prstGeom>
            </p:spPr>
          </p:pic>
        </p:grpSp>
        <p:grpSp>
          <p:nvGrpSpPr>
            <p:cNvPr id="63" name="그룹 62"/>
            <p:cNvGrpSpPr/>
            <p:nvPr/>
          </p:nvGrpSpPr>
          <p:grpSpPr>
            <a:xfrm>
              <a:off x="6125946" y="7273822"/>
              <a:ext cx="432000" cy="432000"/>
              <a:chOff x="8770791" y="3894433"/>
              <a:chExt cx="432000" cy="432000"/>
            </a:xfrm>
          </p:grpSpPr>
          <p:sp>
            <p:nvSpPr>
              <p:cNvPr id="67" name="타원 66"/>
              <p:cNvSpPr/>
              <p:nvPr/>
            </p:nvSpPr>
            <p:spPr>
              <a:xfrm>
                <a:off x="8770791" y="3894433"/>
                <a:ext cx="432000" cy="4320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794892" y="3924287"/>
                <a:ext cx="388475" cy="388475"/>
              </a:xfrm>
              <a:prstGeom prst="rect">
                <a:avLst/>
              </a:prstGeom>
            </p:spPr>
          </p:pic>
        </p:grpSp>
        <p:grpSp>
          <p:nvGrpSpPr>
            <p:cNvPr id="64" name="그룹 63"/>
            <p:cNvGrpSpPr/>
            <p:nvPr/>
          </p:nvGrpSpPr>
          <p:grpSpPr>
            <a:xfrm>
              <a:off x="6654583" y="7446230"/>
              <a:ext cx="436765" cy="432000"/>
              <a:chOff x="8770791" y="4493584"/>
              <a:chExt cx="436765" cy="432000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8770791" y="4493584"/>
                <a:ext cx="432000" cy="432000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780233" y="4495923"/>
                <a:ext cx="427323" cy="427323"/>
              </a:xfrm>
              <a:prstGeom prst="rect">
                <a:avLst/>
              </a:prstGeom>
            </p:spPr>
          </p:pic>
        </p:grpSp>
      </p:grpSp>
      <p:sp>
        <p:nvSpPr>
          <p:cNvPr id="76" name="직사각형 75"/>
          <p:cNvSpPr/>
          <p:nvPr/>
        </p:nvSpPr>
        <p:spPr>
          <a:xfrm>
            <a:off x="5534010" y="1980431"/>
            <a:ext cx="45783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400" kern="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웹접근성</a:t>
            </a:r>
            <a:r>
              <a:rPr lang="en-US" altLang="ko-KR" sz="1400" kern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, </a:t>
            </a:r>
            <a:r>
              <a:rPr lang="ko-KR" altLang="en-US" sz="1400" kern="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웹호환성을</a:t>
            </a:r>
            <a:r>
              <a:rPr lang="ko-KR" altLang="en-US" sz="1400" kern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 준수한 </a:t>
            </a:r>
            <a:r>
              <a:rPr lang="en-US" altLang="ko-KR" sz="1400" kern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Flexible UI </a:t>
            </a:r>
            <a:r>
              <a:rPr lang="ko-KR" altLang="en-US" sz="1400" kern="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구현</a:t>
            </a:r>
            <a:endParaRPr lang="ko-KR" altLang="en-US" sz="1400" kern="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  <a:sym typeface="Wingdings" pitchFamily="2" charset="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656758" y="5369099"/>
            <a:ext cx="4455639" cy="12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lnSpc>
                <a:spcPts val="1500"/>
              </a:lnSpc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</a:t>
            </a:r>
            <a:r>
              <a:rPr lang="en-US" alt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PC </a:t>
            </a:r>
            <a:r>
              <a:rPr lang="ko-KR" altLang="en-US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환경의 제약사항 없이 </a:t>
            </a:r>
            <a:r>
              <a:rPr lang="en-US" alt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Web</a:t>
            </a:r>
            <a:r>
              <a:rPr lang="ko-KR" altLang="en-US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직접 각종 통계 분석 및 화면을 편집하고 조회</a:t>
            </a:r>
          </a:p>
          <a:p>
            <a:pPr marL="180975" indent="-180975">
              <a:lnSpc>
                <a:spcPts val="1500"/>
              </a:lnSpc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동일한 보고서를 다양한 </a:t>
            </a:r>
            <a:r>
              <a:rPr lang="en-US" alt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Web </a:t>
            </a:r>
            <a:r>
              <a:rPr lang="ko-KR" altLang="en-US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브라우저에서 조회</a:t>
            </a:r>
            <a:r>
              <a:rPr lang="en-US" alt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Firefox, Internet Explorer, Opera, Safari </a:t>
            </a:r>
            <a:r>
              <a:rPr lang="ko-KR" altLang="en-US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지원</a:t>
            </a:r>
            <a:endParaRPr lang="en-US" altLang="ko-KR" sz="120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0975" indent="-180975">
              <a:lnSpc>
                <a:spcPts val="1500"/>
              </a:lnSpc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대부분의 </a:t>
            </a:r>
            <a:r>
              <a:rPr lang="ko-KR" altLang="en-US" sz="120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모바일</a:t>
            </a:r>
            <a:r>
              <a:rPr lang="en-US" alt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안드로이드</a:t>
            </a:r>
            <a:r>
              <a:rPr lang="en-US" alt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안드로이드탭</a:t>
            </a:r>
            <a:r>
              <a:rPr lang="en-US" alt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아이폰</a:t>
            </a:r>
            <a:r>
              <a:rPr lang="en-US" alt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아이패드 등</a:t>
            </a:r>
            <a:r>
              <a:rPr lang="en-US" alt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동일한 화면으로 제공 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16734" y="4681604"/>
            <a:ext cx="1723025" cy="273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꺾인 연결선 36"/>
          <p:cNvCxnSpPr/>
          <p:nvPr/>
        </p:nvCxnSpPr>
        <p:spPr>
          <a:xfrm rot="16200000" flipH="1">
            <a:off x="1635350" y="4767656"/>
            <a:ext cx="844680" cy="630954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27347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76723" y="46826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ko-KR" altLang="en-US" sz="4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  <a:outerShdw dist="50800" sx="1000" sy="1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진행순서</a:t>
            </a:r>
            <a:endParaRPr lang="en-US" altLang="ko-KR" sz="4000" b="1" dirty="0" smtClean="0">
              <a:ln>
                <a:solidFill>
                  <a:schemeClr val="tx2">
                    <a:alpha val="0"/>
                  </a:schemeClr>
                </a:solidFill>
              </a:ln>
              <a:effectLst>
                <a:glow>
                  <a:schemeClr val="tx2"/>
                </a:glow>
                <a:outerShdw dist="50800" sx="1000" sy="1000" algn="ctr" rotWithShape="0">
                  <a:schemeClr val="tx1"/>
                </a:outerShdw>
              </a:effectLst>
              <a:latin typeface="KoPub돋움체 Bold" pitchFamily="18" charset="-127"/>
              <a:ea typeface="KoPub돋움체 Bold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404367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338588" y="2039739"/>
            <a:ext cx="1704313" cy="799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사업개요</a:t>
            </a:r>
            <a:endParaRPr lang="ko-KR" altLang="en-US" sz="3400" dirty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618508" y="2268463"/>
            <a:ext cx="648692" cy="51283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400" dirty="0">
                <a:latin typeface="KoPub바탕체 Bold" pitchFamily="18" charset="-127"/>
                <a:ea typeface="KoPub바탕체 Bold" pitchFamily="18" charset="-127"/>
              </a:rPr>
              <a:t>I</a:t>
            </a:r>
            <a:endParaRPr lang="ko-KR" altLang="en-US" sz="34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618508" y="3195786"/>
            <a:ext cx="648692" cy="51283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400" dirty="0" smtClean="0">
                <a:latin typeface="KoPub바탕체 Bold" pitchFamily="18" charset="-127"/>
                <a:ea typeface="KoPub바탕체 Bold" pitchFamily="18" charset="-127"/>
              </a:rPr>
              <a:t>II</a:t>
            </a:r>
            <a:endParaRPr lang="ko-KR" altLang="en-US" sz="34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18508" y="4131890"/>
            <a:ext cx="648692" cy="51283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400" dirty="0" smtClean="0">
                <a:latin typeface="KoPub바탕체 Bold" pitchFamily="18" charset="-127"/>
                <a:ea typeface="KoPub바탕체 Bold" pitchFamily="18" charset="-127"/>
              </a:rPr>
              <a:t>III</a:t>
            </a:r>
            <a:endParaRPr lang="ko-KR" altLang="en-US" sz="34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618508" y="5140002"/>
            <a:ext cx="648692" cy="51283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400" dirty="0" smtClean="0">
                <a:latin typeface="KoPub바탕체 Bold" pitchFamily="18" charset="-127"/>
                <a:ea typeface="KoPub바탕체 Bold" pitchFamily="18" charset="-127"/>
              </a:rPr>
              <a:t>IV</a:t>
            </a:r>
            <a:endParaRPr lang="ko-KR" altLang="en-US" sz="34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38588" y="2963143"/>
            <a:ext cx="2464136" cy="799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사업수행방안</a:t>
            </a:r>
            <a:endParaRPr lang="ko-KR" altLang="en-US" sz="3400" dirty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38588" y="3899247"/>
            <a:ext cx="1704313" cy="799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추진계획</a:t>
            </a:r>
            <a:endParaRPr lang="ko-KR" altLang="en-US" sz="3400" dirty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38588" y="4932759"/>
            <a:ext cx="3097323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400" dirty="0" smtClean="0">
                <a:solidFill>
                  <a:schemeClr val="tx2"/>
                </a:solidFill>
                <a:latin typeface="KoPub돋움체 Bold" pitchFamily="18" charset="-127"/>
                <a:ea typeface="KoPub돋움체 Bold" pitchFamily="18" charset="-127"/>
              </a:rPr>
              <a:t>추진조직 및 일정</a:t>
            </a:r>
            <a:endParaRPr lang="ko-KR" altLang="en-US" sz="3400" dirty="0">
              <a:solidFill>
                <a:schemeClr val="tx2"/>
              </a:solidFill>
              <a:latin typeface="KoPub돋움체 Bold" pitchFamily="18" charset="-127"/>
              <a:ea typeface="KoPub돋움체 Bold" pitchFamily="18" charset="-127"/>
            </a:endParaRPr>
          </a:p>
        </p:txBody>
      </p:sp>
      <p:pic>
        <p:nvPicPr>
          <p:cNvPr id="12" name="그림 11" descr="IDigitalU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9" y="6098921"/>
            <a:ext cx="1660273" cy="92311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475" y="5966802"/>
            <a:ext cx="1530687" cy="1595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938003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10982" y="238106"/>
            <a:ext cx="2866490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300" dirty="0">
                <a:latin typeface="KoPub돋움체 Medium" pitchFamily="18" charset="-127"/>
                <a:ea typeface="KoPub돋움체 Medium" pitchFamily="18" charset="-127"/>
              </a:rPr>
              <a:t>다</a:t>
            </a:r>
            <a:r>
              <a:rPr kumimoji="1" lang="en-US" altLang="ko-KR" sz="1300" dirty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kumimoji="1" lang="ko-KR" altLang="en-US" sz="1300" dirty="0">
                <a:latin typeface="KoPub돋움체 Medium" pitchFamily="18" charset="-127"/>
                <a:ea typeface="KoPub돋움체 Medium" pitchFamily="18" charset="-127"/>
              </a:rPr>
              <a:t>데이터 시각화 </a:t>
            </a:r>
            <a:r>
              <a:rPr kumimoji="1" lang="ko-KR" altLang="en-US" sz="1300" dirty="0" err="1">
                <a:latin typeface="KoPub돋움체 Medium" pitchFamily="18" charset="-127"/>
                <a:ea typeface="KoPub돋움체 Medium" pitchFamily="18" charset="-127"/>
              </a:rPr>
              <a:t>대시보드</a:t>
            </a:r>
            <a:r>
              <a:rPr kumimoji="1" lang="ko-KR" altLang="en-US" sz="1300" dirty="0">
                <a:latin typeface="KoPub돋움체 Medium" pitchFamily="18" charset="-127"/>
                <a:ea typeface="KoPub돋움체 Medium" pitchFamily="18" charset="-127"/>
              </a:rPr>
              <a:t> 플랫폼 개발</a:t>
            </a:r>
            <a:endParaRPr kumimoji="1" lang="en-US" altLang="ko-KR" sz="13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19880" y="491783"/>
            <a:ext cx="5020926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데이터 기반의 유연한 시각화 제작 기능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65700" y="1400244"/>
            <a:ext cx="96335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데이터 기반의 시각화 분석을 위한 </a:t>
            </a:r>
            <a:r>
              <a:rPr lang="en-US" altLang="ko-KR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MATRIX Suite </a:t>
            </a:r>
            <a:r>
              <a:rPr lang="ko-KR" altLang="en-US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기능 소개 </a:t>
            </a:r>
            <a:r>
              <a:rPr lang="en-US" altLang="ko-KR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(1/2)</a:t>
            </a:r>
            <a:endParaRPr lang="ko-KR" altLang="en-US" sz="2200" kern="0" spc="-6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  <a:sym typeface="Wingdings" pitchFamily="2" charset="2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03548" y="1989437"/>
            <a:ext cx="3162075" cy="4745555"/>
            <a:chOff x="403548" y="1989438"/>
            <a:chExt cx="3088952" cy="2921000"/>
          </a:xfrm>
        </p:grpSpPr>
        <p:sp>
          <p:nvSpPr>
            <p:cNvPr id="5" name="직사각형 4"/>
            <p:cNvSpPr/>
            <p:nvPr/>
          </p:nvSpPr>
          <p:spPr>
            <a:xfrm>
              <a:off x="403548" y="1989438"/>
              <a:ext cx="3088952" cy="292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7313" indent="-87313" algn="ctr">
                <a:buFont typeface="Arial" panose="020B0604020202020204" pitchFamily="34" charset="0"/>
                <a:buChar char="•"/>
              </a:pPr>
              <a:endParaRPr lang="ko-KR" altLang="en-US" sz="1200" dirty="0" err="1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98" name="Rectangle 874" descr="서식복사-A"/>
            <p:cNvSpPr>
              <a:spLocks noChangeArrowheads="1"/>
            </p:cNvSpPr>
            <p:nvPr/>
          </p:nvSpPr>
          <p:spPr bwMode="gray">
            <a:xfrm>
              <a:off x="403548" y="1989440"/>
              <a:ext cx="3079270" cy="237261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itchFamily="18" charset="-127"/>
                  <a:ea typeface="KoPub돋움체 Medium" pitchFamily="18" charset="-127"/>
                </a:rPr>
                <a:t>다국어 지원 및 관리기능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3695623" y="1989437"/>
            <a:ext cx="3162075" cy="4745555"/>
            <a:chOff x="403548" y="1989437"/>
            <a:chExt cx="3088952" cy="4745555"/>
          </a:xfrm>
        </p:grpSpPr>
        <p:sp>
          <p:nvSpPr>
            <p:cNvPr id="184" name="직사각형 183"/>
            <p:cNvSpPr/>
            <p:nvPr/>
          </p:nvSpPr>
          <p:spPr>
            <a:xfrm>
              <a:off x="403548" y="1989437"/>
              <a:ext cx="3088952" cy="47455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7313" indent="-87313" algn="ctr">
                <a:buFont typeface="Arial" panose="020B0604020202020204" pitchFamily="34" charset="0"/>
                <a:buChar char="•"/>
              </a:pPr>
              <a:endParaRPr lang="ko-KR" altLang="en-US" sz="1200" dirty="0" err="1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85" name="Rectangle 874" descr="서식복사-A"/>
            <p:cNvSpPr>
              <a:spLocks noChangeArrowheads="1"/>
            </p:cNvSpPr>
            <p:nvPr/>
          </p:nvSpPr>
          <p:spPr bwMode="gray">
            <a:xfrm>
              <a:off x="403548" y="1989439"/>
              <a:ext cx="3079270" cy="385462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smtClean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다양한 데이터 소스 지원</a:t>
              </a:r>
              <a:endParaRPr lang="ko-KR" altLang="en-US" sz="14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86" name="그룹 185"/>
          <p:cNvGrpSpPr/>
          <p:nvPr/>
        </p:nvGrpSpPr>
        <p:grpSpPr>
          <a:xfrm>
            <a:off x="7010625" y="1989437"/>
            <a:ext cx="3162075" cy="4745555"/>
            <a:chOff x="403548" y="1989437"/>
            <a:chExt cx="3088952" cy="4745555"/>
          </a:xfrm>
        </p:grpSpPr>
        <p:sp>
          <p:nvSpPr>
            <p:cNvPr id="187" name="직사각형 186"/>
            <p:cNvSpPr/>
            <p:nvPr/>
          </p:nvSpPr>
          <p:spPr>
            <a:xfrm>
              <a:off x="403548" y="1989437"/>
              <a:ext cx="3088952" cy="47455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7313" indent="-87313" algn="ctr">
                <a:buFont typeface="Arial" panose="020B0604020202020204" pitchFamily="34" charset="0"/>
                <a:buChar char="•"/>
              </a:pPr>
              <a:endParaRPr lang="ko-KR" altLang="en-US" sz="1200" dirty="0" err="1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88" name="Rectangle 874" descr="서식복사-A"/>
            <p:cNvSpPr>
              <a:spLocks noChangeArrowheads="1"/>
            </p:cNvSpPr>
            <p:nvPr/>
          </p:nvSpPr>
          <p:spPr bwMode="gray">
            <a:xfrm>
              <a:off x="403548" y="1989439"/>
              <a:ext cx="3079270" cy="385462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en-US" altLang="ko-KR" sz="1400" dirty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Pivot Table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을 이용한 다차원분석</a:t>
              </a:r>
            </a:p>
          </p:txBody>
        </p:sp>
      </p:grpSp>
      <p:sp>
        <p:nvSpPr>
          <p:cNvPr id="189" name="직사각형 188"/>
          <p:cNvSpPr/>
          <p:nvPr/>
        </p:nvSpPr>
        <p:spPr>
          <a:xfrm>
            <a:off x="7186167" y="5740191"/>
            <a:ext cx="2673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lvl="0" indent="-88900">
              <a:buFont typeface="Arial" pitchFamily="34" charset="0"/>
              <a:buChar char="•"/>
              <a:defRPr/>
            </a:pP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Drag &amp; Drop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형태의 마우스 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조작</a:t>
            </a:r>
            <a:endParaRPr lang="en-US" altLang="ko-KR" sz="1200" dirty="0" smtClean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8900" lvl="0" indent="-88900">
              <a:buFont typeface="Arial" pitchFamily="34" charset="0"/>
              <a:buChar char="•"/>
              <a:defRPr/>
            </a:pPr>
            <a:r>
              <a:rPr lang="en-US" altLang="ko-KR" sz="12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Drill 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 Detail, Drill Up/Down, Drill Through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등의 다양한 기능을 통하여 자료의 다차원분석을 지원합니다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grpSp>
        <p:nvGrpSpPr>
          <p:cNvPr id="190" name="그룹 189"/>
          <p:cNvGrpSpPr/>
          <p:nvPr/>
        </p:nvGrpSpPr>
        <p:grpSpPr>
          <a:xfrm>
            <a:off x="7180329" y="2578207"/>
            <a:ext cx="2774883" cy="1282593"/>
            <a:chOff x="4031940" y="2049185"/>
            <a:chExt cx="2157034" cy="2027887"/>
          </a:xfrm>
        </p:grpSpPr>
        <p:pic>
          <p:nvPicPr>
            <p:cNvPr id="19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31940" y="2049185"/>
              <a:ext cx="2157034" cy="2027887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92" name="직사각형 191"/>
            <p:cNvSpPr/>
            <p:nvPr/>
          </p:nvSpPr>
          <p:spPr bwMode="auto">
            <a:xfrm>
              <a:off x="4045643" y="2062631"/>
              <a:ext cx="179753" cy="7418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93" name="Rectangle 4"/>
            <p:cNvSpPr>
              <a:spLocks noChangeArrowheads="1"/>
            </p:cNvSpPr>
            <p:nvPr/>
          </p:nvSpPr>
          <p:spPr bwMode="auto">
            <a:xfrm rot="10800000" flipV="1">
              <a:off x="4098843" y="3432985"/>
              <a:ext cx="2011136" cy="568116"/>
            </a:xfrm>
            <a:prstGeom prst="rect">
              <a:avLst/>
            </a:prstGeom>
            <a:noFill/>
            <a:ln w="28575" cap="flat" cmpd="sng" algn="ctr">
              <a:solidFill>
                <a:srgbClr val="003366"/>
              </a:solidFill>
              <a:prstDash val="sysDot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pic>
          <p:nvPicPr>
            <p:cNvPr id="194" name="Picture 2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53654" t="15723" r="1518" b="36769"/>
            <a:stretch/>
          </p:blipFill>
          <p:spPr bwMode="auto">
            <a:xfrm>
              <a:off x="4038567" y="2369556"/>
              <a:ext cx="2150407" cy="963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5" name="Rectangle 4"/>
            <p:cNvSpPr>
              <a:spLocks noChangeArrowheads="1"/>
            </p:cNvSpPr>
            <p:nvPr/>
          </p:nvSpPr>
          <p:spPr bwMode="auto">
            <a:xfrm rot="10800000" flipV="1">
              <a:off x="5104409" y="2768579"/>
              <a:ext cx="270387" cy="104319"/>
            </a:xfrm>
            <a:prstGeom prst="rect">
              <a:avLst/>
            </a:prstGeom>
            <a:noFill/>
            <a:ln w="28575" cap="flat" cmpd="sng" algn="ctr">
              <a:solidFill>
                <a:srgbClr val="003366"/>
              </a:solidFill>
              <a:prstDash val="sysDot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96" name="AutoShape 5"/>
            <p:cNvSpPr>
              <a:spLocks noChangeArrowheads="1"/>
            </p:cNvSpPr>
            <p:nvPr/>
          </p:nvSpPr>
          <p:spPr bwMode="auto">
            <a:xfrm rot="16200000" flipH="1" flipV="1">
              <a:off x="5028862" y="3122812"/>
              <a:ext cx="505008" cy="204848"/>
            </a:xfrm>
            <a:prstGeom prst="rightArrow">
              <a:avLst>
                <a:gd name="adj1" fmla="val 67435"/>
                <a:gd name="adj2" fmla="val 34602"/>
              </a:avLst>
            </a:prstGeom>
            <a:gradFill flip="none" rotWithShape="1">
              <a:gsLst>
                <a:gs pos="0">
                  <a:sysClr val="window" lastClr="FFFFFF"/>
                </a:gs>
                <a:gs pos="50000">
                  <a:sysClr val="window" lastClr="FFFFFF">
                    <a:lumMod val="8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buClr>
                  <a:srgbClr val="FCAF17"/>
                </a:buClr>
                <a:defRPr/>
              </a:pPr>
              <a:endParaRPr lang="ko-KR" altLang="en-US" kern="0">
                <a:solidFill>
                  <a:prstClr val="black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pic>
          <p:nvPicPr>
            <p:cNvPr id="197" name="Picture 9" descr="D:\001_ahnlab_work\01_제안서\120102_사내공용PPT템플릿\최종본\icon\2012_01_icon_03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16505" y="2921281"/>
              <a:ext cx="300771" cy="511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9" name="그룹 198"/>
          <p:cNvGrpSpPr/>
          <p:nvPr/>
        </p:nvGrpSpPr>
        <p:grpSpPr>
          <a:xfrm>
            <a:off x="7192400" y="4049510"/>
            <a:ext cx="2762811" cy="1549256"/>
            <a:chOff x="2608907" y="1282174"/>
            <a:chExt cx="4071441" cy="3997022"/>
          </a:xfrm>
          <a:effectLst/>
        </p:grpSpPr>
        <p:pic>
          <p:nvPicPr>
            <p:cNvPr id="200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8907" y="1282174"/>
              <a:ext cx="4071441" cy="1265665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01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8907" y="2563750"/>
              <a:ext cx="4071441" cy="1324598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02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8907" y="3904260"/>
              <a:ext cx="4071441" cy="1374936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203" name="AutoShape 60"/>
          <p:cNvSpPr>
            <a:spLocks noChangeArrowheads="1"/>
          </p:cNvSpPr>
          <p:nvPr/>
        </p:nvSpPr>
        <p:spPr bwMode="auto">
          <a:xfrm>
            <a:off x="8522842" y="3747461"/>
            <a:ext cx="1518242" cy="503194"/>
          </a:xfrm>
          <a:prstGeom prst="wedgeRoundRectCallout">
            <a:avLst>
              <a:gd name="adj1" fmla="val -24922"/>
              <a:gd name="adj2" fmla="val -116428"/>
              <a:gd name="adj3" fmla="val 16667"/>
            </a:avLst>
          </a:prstGeom>
          <a:solidFill>
            <a:sysClr val="window" lastClr="FFFFFF"/>
          </a:solidFill>
          <a:ln w="19050" cap="flat" cmpd="sng" algn="ctr">
            <a:solidFill>
              <a:srgbClr val="1D6AC2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0" tIns="0" rIns="0" bIns="0" rtlCol="0" anchor="ctr"/>
          <a:lstStyle/>
          <a:p>
            <a:pPr algn="ctr" latinLnBrk="0"/>
            <a:r>
              <a:rPr lang="ko-KR" altLang="en-US" sz="1000" kern="0" dirty="0" err="1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특정셀</a:t>
            </a:r>
            <a:r>
              <a:rPr lang="ko-KR" altLang="en-US" sz="1000" kern="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더블클릭 시 </a:t>
            </a:r>
            <a:endParaRPr lang="en-US" altLang="ko-KR" sz="1000" kern="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 latinLnBrk="0"/>
            <a:r>
              <a:rPr lang="ko-KR" altLang="en-US" sz="1000" kern="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보고서 안에서 </a:t>
            </a:r>
            <a:r>
              <a:rPr lang="en-US" altLang="ko-KR" sz="1000" kern="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Drilling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68720" y="2549306"/>
            <a:ext cx="3027487" cy="3000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6" name="직사각형 215"/>
          <p:cNvSpPr/>
          <p:nvPr/>
        </p:nvSpPr>
        <p:spPr>
          <a:xfrm>
            <a:off x="3935030" y="5740191"/>
            <a:ext cx="2673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lvl="0" indent="-88900">
              <a:buFont typeface="Arial" pitchFamily="34" charset="0"/>
              <a:buChar char="•"/>
              <a:defRPr/>
            </a:pPr>
            <a:r>
              <a:rPr lang="ko-KR" altLang="en-US" sz="12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데이터베이스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엑셀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텍스트파일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웹페이지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등 다양한 데이터 소스에 대한 분석기능을 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지원합니다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200" dirty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4369" y="2503378"/>
            <a:ext cx="3030124" cy="3046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7" name="TextBox 216"/>
          <p:cNvSpPr txBox="1"/>
          <p:nvPr/>
        </p:nvSpPr>
        <p:spPr>
          <a:xfrm>
            <a:off x="527038" y="5786358"/>
            <a:ext cx="294745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88900" lvl="0" indent="-88900">
              <a:buFont typeface="Arial" pitchFamily="34" charset="0"/>
              <a:buChar char="•"/>
              <a:defRPr sz="120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 err="1" smtClean="0"/>
              <a:t>사용자별로</a:t>
            </a:r>
            <a:r>
              <a:rPr lang="ko-KR" altLang="en-US" dirty="0" smtClean="0"/>
              <a:t> </a:t>
            </a:r>
            <a:r>
              <a:rPr lang="ko-KR" altLang="en-US" dirty="0"/>
              <a:t>미리 </a:t>
            </a:r>
            <a:r>
              <a:rPr lang="en-US" altLang="ko-KR" dirty="0"/>
              <a:t>MATRIX Repository</a:t>
            </a:r>
            <a:r>
              <a:rPr lang="ko-KR" altLang="en-US" dirty="0"/>
              <a:t>에 설정된 언어 유형에 따라</a:t>
            </a:r>
            <a:r>
              <a:rPr lang="en-US" altLang="ko-KR" dirty="0"/>
              <a:t> Menu / Data </a:t>
            </a:r>
            <a:r>
              <a:rPr lang="ko-KR" altLang="en-US" dirty="0"/>
              <a:t>등 </a:t>
            </a:r>
            <a:r>
              <a:rPr lang="ko-KR" altLang="en-US" dirty="0" smtClean="0"/>
              <a:t>다국어를 지원합니다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3584978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10982" y="238106"/>
            <a:ext cx="2866490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300" dirty="0">
                <a:latin typeface="KoPub돋움체 Medium" pitchFamily="18" charset="-127"/>
                <a:ea typeface="KoPub돋움체 Medium" pitchFamily="18" charset="-127"/>
              </a:rPr>
              <a:t>다</a:t>
            </a:r>
            <a:r>
              <a:rPr kumimoji="1" lang="en-US" altLang="ko-KR" sz="1300" dirty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kumimoji="1" lang="ko-KR" altLang="en-US" sz="1300" dirty="0">
                <a:latin typeface="KoPub돋움체 Medium" pitchFamily="18" charset="-127"/>
                <a:ea typeface="KoPub돋움체 Medium" pitchFamily="18" charset="-127"/>
              </a:rPr>
              <a:t>데이터 시각화 </a:t>
            </a:r>
            <a:r>
              <a:rPr kumimoji="1" lang="ko-KR" altLang="en-US" sz="1300" dirty="0" err="1">
                <a:latin typeface="KoPub돋움체 Medium" pitchFamily="18" charset="-127"/>
                <a:ea typeface="KoPub돋움체 Medium" pitchFamily="18" charset="-127"/>
              </a:rPr>
              <a:t>대시보드</a:t>
            </a:r>
            <a:r>
              <a:rPr kumimoji="1" lang="ko-KR" altLang="en-US" sz="1300" dirty="0">
                <a:latin typeface="KoPub돋움체 Medium" pitchFamily="18" charset="-127"/>
                <a:ea typeface="KoPub돋움체 Medium" pitchFamily="18" charset="-127"/>
              </a:rPr>
              <a:t> 플랫폼 개발</a:t>
            </a:r>
            <a:endParaRPr kumimoji="1" lang="en-US" altLang="ko-KR" sz="13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19880" y="491783"/>
            <a:ext cx="5020926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데이터 기반의 유연한 시각화 제작 기능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65700" y="1400244"/>
            <a:ext cx="96335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spc="-6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데이터 기반의 시각화 분석을 위한 </a:t>
            </a:r>
            <a:r>
              <a:rPr lang="en-US" altLang="ko-KR" sz="2200" kern="0" spc="-6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MATRIX Suite </a:t>
            </a:r>
            <a:r>
              <a:rPr lang="ko-KR" altLang="en-US" sz="2200" kern="0" spc="-6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기능 소개 </a:t>
            </a:r>
            <a:r>
              <a:rPr lang="en-US" altLang="ko-KR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(2/2</a:t>
            </a:r>
            <a:r>
              <a:rPr lang="en-US" altLang="ko-KR" sz="2200" kern="0" spc="-6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)</a:t>
            </a:r>
            <a:endParaRPr lang="ko-KR" altLang="en-US" sz="2200" kern="0" spc="-6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  <a:sym typeface="Wingdings" pitchFamily="2" charset="2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03548" y="1989437"/>
            <a:ext cx="3162075" cy="4745555"/>
            <a:chOff x="403548" y="1989438"/>
            <a:chExt cx="3088952" cy="2921000"/>
          </a:xfrm>
        </p:grpSpPr>
        <p:sp>
          <p:nvSpPr>
            <p:cNvPr id="5" name="직사각형 4"/>
            <p:cNvSpPr/>
            <p:nvPr/>
          </p:nvSpPr>
          <p:spPr>
            <a:xfrm>
              <a:off x="403548" y="1989438"/>
              <a:ext cx="3088952" cy="292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7313" indent="-87313" algn="ctr">
                <a:buFont typeface="Arial" panose="020B0604020202020204" pitchFamily="34" charset="0"/>
                <a:buChar char="•"/>
              </a:pPr>
              <a:endParaRPr lang="ko-KR" altLang="en-US" sz="1200" dirty="0" err="1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98" name="Rectangle 874" descr="서식복사-A"/>
            <p:cNvSpPr>
              <a:spLocks noChangeArrowheads="1"/>
            </p:cNvSpPr>
            <p:nvPr/>
          </p:nvSpPr>
          <p:spPr bwMode="gray">
            <a:xfrm>
              <a:off x="403548" y="1989440"/>
              <a:ext cx="3079270" cy="237261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en-US" altLang="ko-KR" sz="1400" dirty="0">
                  <a:solidFill>
                    <a:sysClr val="windowText" lastClr="000000"/>
                  </a:solidFill>
                  <a:latin typeface="KoPub돋움체 Medium" pitchFamily="18" charset="-127"/>
                  <a:ea typeface="KoPub돋움체 Medium" pitchFamily="18" charset="-127"/>
                </a:rPr>
                <a:t>Visual 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KoPub돋움체 Medium" pitchFamily="18" charset="-127"/>
                  <a:ea typeface="KoPub돋움체 Medium" pitchFamily="18" charset="-127"/>
                </a:rPr>
                <a:t>중심의  분석 기능 제공 </a:t>
              </a:r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3695623" y="1989437"/>
            <a:ext cx="3162075" cy="4745555"/>
            <a:chOff x="403548" y="1989437"/>
            <a:chExt cx="3088952" cy="4745555"/>
          </a:xfrm>
        </p:grpSpPr>
        <p:sp>
          <p:nvSpPr>
            <p:cNvPr id="184" name="직사각형 183"/>
            <p:cNvSpPr/>
            <p:nvPr/>
          </p:nvSpPr>
          <p:spPr>
            <a:xfrm>
              <a:off x="403548" y="1989437"/>
              <a:ext cx="3088952" cy="47455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7313" indent="-87313" algn="ctr">
                <a:buFont typeface="Arial" panose="020B0604020202020204" pitchFamily="34" charset="0"/>
                <a:buChar char="•"/>
              </a:pPr>
              <a:endParaRPr lang="ko-KR" altLang="en-US" sz="1200" dirty="0" err="1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85" name="Rectangle 874" descr="서식복사-A"/>
            <p:cNvSpPr>
              <a:spLocks noChangeArrowheads="1"/>
            </p:cNvSpPr>
            <p:nvPr/>
          </p:nvSpPr>
          <p:spPr bwMode="gray">
            <a:xfrm>
              <a:off x="403548" y="1989439"/>
              <a:ext cx="3079270" cy="385462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 err="1">
                  <a:solidFill>
                    <a:sysClr val="windowText" lastClr="000000"/>
                  </a:solidFill>
                  <a:latin typeface="KoPub돋움체 Medium" pitchFamily="18" charset="-127"/>
                  <a:ea typeface="KoPub돋움체 Medium" pitchFamily="18" charset="-127"/>
                </a:rPr>
                <a:t>서비스별</a:t>
              </a:r>
              <a:r>
                <a:rPr lang="ko-KR" altLang="en-US" sz="1400" dirty="0">
                  <a:solidFill>
                    <a:sysClr val="windowText" lastClr="000000"/>
                  </a:solidFill>
                  <a:latin typeface="KoPub돋움체 Medium" pitchFamily="18" charset="-127"/>
                  <a:ea typeface="KoPub돋움체 Medium" pitchFamily="18" charset="-127"/>
                </a:rPr>
                <a:t> 운영프로그램 개발</a:t>
              </a:r>
            </a:p>
          </p:txBody>
        </p:sp>
      </p:grpSp>
      <p:grpSp>
        <p:nvGrpSpPr>
          <p:cNvPr id="186" name="그룹 185"/>
          <p:cNvGrpSpPr/>
          <p:nvPr/>
        </p:nvGrpSpPr>
        <p:grpSpPr>
          <a:xfrm>
            <a:off x="7010625" y="1989437"/>
            <a:ext cx="3162075" cy="4745555"/>
            <a:chOff x="403548" y="1989437"/>
            <a:chExt cx="3088952" cy="4745555"/>
          </a:xfrm>
        </p:grpSpPr>
        <p:sp>
          <p:nvSpPr>
            <p:cNvPr id="187" name="직사각형 186"/>
            <p:cNvSpPr/>
            <p:nvPr/>
          </p:nvSpPr>
          <p:spPr>
            <a:xfrm>
              <a:off x="403548" y="1989437"/>
              <a:ext cx="3088952" cy="47455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7313" indent="-87313" algn="ctr">
                <a:buFont typeface="Arial" panose="020B0604020202020204" pitchFamily="34" charset="0"/>
                <a:buChar char="•"/>
              </a:pPr>
              <a:endParaRPr lang="ko-KR" altLang="en-US" sz="1200" dirty="0" err="1" smtClean="0"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188" name="Rectangle 874" descr="서식복사-A"/>
            <p:cNvSpPr>
              <a:spLocks noChangeArrowheads="1"/>
            </p:cNvSpPr>
            <p:nvPr/>
          </p:nvSpPr>
          <p:spPr bwMode="gray">
            <a:xfrm>
              <a:off x="403548" y="1989439"/>
              <a:ext cx="3079270" cy="385462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fontAlgn="ctr">
                <a:spcAft>
                  <a:spcPct val="0"/>
                </a:spcAft>
                <a:buClrTx/>
                <a:buFontTx/>
                <a:buNone/>
              </a:pPr>
              <a:r>
                <a:rPr lang="ko-KR" altLang="en-US" sz="1400" dirty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유관 시스템 및 기능 간 상호 연계</a:t>
              </a: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29706" y="2492524"/>
            <a:ext cx="2923912" cy="1658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7" descr="\\192.168.0.17\공유폴더\01. 소개자료\07. 제품 참고자료\보고서 화면 예제\02-1. i-CANVAS(한글)\i-CANVAS_지역별 실적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7159522" y="4273314"/>
            <a:ext cx="2911289" cy="150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7186166" y="5740191"/>
            <a:ext cx="28674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lvl="0" indent="-88900">
              <a:buFont typeface="Arial" pitchFamily="34" charset="0"/>
              <a:buChar char="•"/>
              <a:defRPr/>
            </a:pPr>
            <a:r>
              <a:rPr lang="ko-KR" altLang="en-US" sz="12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도시통계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지도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정책지도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등에서 구축된 데이터들을 자유롭게 연계할 수 있어 서울시 지도 상에 각종 정책현황의 시각적 제공이 가능합니다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837979" y="5740191"/>
            <a:ext cx="28674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lvl="0" indent="-88900">
              <a:buFont typeface="Arial" pitchFamily="34" charset="0"/>
              <a:buChar char="•"/>
              <a:defRPr/>
            </a:pPr>
            <a:r>
              <a:rPr lang="ko-KR" altLang="en-US" sz="12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 조건을 프롬프트 방식으로 손쉽게 사용할 수 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있으며</a:t>
            </a:r>
            <a:r>
              <a:rPr lang="en-US" altLang="ko-KR" sz="12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 err="1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분석주기별로</a:t>
            </a:r>
            <a:r>
              <a:rPr lang="ko-KR" altLang="en-US" sz="1200" dirty="0" smtClean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혹은 다양한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기준별로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데이터를 조회하고 분석할 수 있습니다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50859" y="5740191"/>
            <a:ext cx="28674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lvl="0" indent="-88900">
              <a:buFont typeface="Arial" pitchFamily="34" charset="0"/>
              <a:buChar char="•"/>
              <a:defRPr/>
            </a:pP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 데이터 반영이 가능한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동적차트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지도 연계 보고서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현황판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등 사용자가 원하는 데이터를 가장 효과적으로 나타낼 수 있는 </a:t>
            </a:r>
            <a:r>
              <a:rPr lang="en-US" altLang="ko-KR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Visual </a:t>
            </a:r>
            <a:r>
              <a:rPr lang="ko-KR" altLang="en-US" sz="1200" dirty="0">
                <a:solidFill>
                  <a:sysClr val="windowText" lastClr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중심으로 사용할 수 있습니다</a:t>
            </a:r>
            <a:endParaRPr lang="en-US" altLang="ko-KR" sz="1200" dirty="0">
              <a:solidFill>
                <a:sysClr val="windowText" lastClr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2" name="Picture 2" descr="\\192.168.0.17\마케팅\02. 제품\기타\00. 분석화면(캡쳐)\참고 보고서(사용금지)\채널별 추이분석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98901" y="2542051"/>
            <a:ext cx="2273300" cy="102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모서리가 둥근 직사각형 18"/>
          <p:cNvSpPr/>
          <p:nvPr/>
        </p:nvSpPr>
        <p:spPr>
          <a:xfrm>
            <a:off x="3907742" y="4811950"/>
            <a:ext cx="2727921" cy="21468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자동갱신주기설정</a:t>
            </a:r>
            <a:endParaRPr lang="ko-KR" altLang="en-US" sz="12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6" name="모서리가 둥근 직사각형 18"/>
          <p:cNvSpPr/>
          <p:nvPr/>
        </p:nvSpPr>
        <p:spPr>
          <a:xfrm>
            <a:off x="3907742" y="5089296"/>
            <a:ext cx="2727921" cy="21468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분석기간설</a:t>
            </a:r>
            <a:r>
              <a:rPr lang="ko-KR" altLang="en-US" sz="12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</a:t>
            </a:r>
          </a:p>
        </p:txBody>
      </p:sp>
      <p:sp>
        <p:nvSpPr>
          <p:cNvPr id="47" name="모서리가 둥근 직사각형 18"/>
          <p:cNvSpPr/>
          <p:nvPr/>
        </p:nvSpPr>
        <p:spPr>
          <a:xfrm>
            <a:off x="3907742" y="5369030"/>
            <a:ext cx="2727921" cy="21468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보고서 관리</a:t>
            </a:r>
            <a:endParaRPr lang="ko-KR" altLang="en-US" sz="12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8" name="Picture 2" descr="\\192.168.0.17\공유폴더\01. 소개자료\07. 제품 참고자료\보고서 화면 예제\02-1. i-CANVAS(한글)\i-CANVAS_상품별 실적분석.jpg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07743" y="3733775"/>
            <a:ext cx="2264457" cy="9945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9" name="Picture 7"/>
          <p:cNvPicPr preferRelativeResize="0">
            <a:picLocks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582"/>
          <a:stretch/>
        </p:blipFill>
        <p:spPr bwMode="auto">
          <a:xfrm>
            <a:off x="4763455" y="3180529"/>
            <a:ext cx="1872208" cy="99969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\\192.168.0.17\공유폴더\01. 소개자료\07. 제품 참고자료\보고서 화면 예제\02-1. i-CANVAS(한글)\i-CANVAS_부서별 성장성 및 수익성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4554" y="3055376"/>
            <a:ext cx="2562428" cy="1932996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/>
          <p:cNvPicPr preferRelativeResize="0">
            <a:picLocks noChangeArrowheads="1"/>
          </p:cNvPicPr>
          <p:nvPr/>
        </p:nvPicPr>
        <p:blipFill rotWithShape="1">
          <a:blip r:embed="rId9" cstate="print"/>
          <a:srcRect t="7503"/>
          <a:stretch/>
        </p:blipFill>
        <p:spPr bwMode="auto">
          <a:xfrm>
            <a:off x="550858" y="2517899"/>
            <a:ext cx="2370141" cy="152070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53" name="Picture 2"/>
          <p:cNvPicPr preferRelativeResize="0"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9864" y="4180225"/>
            <a:ext cx="2401135" cy="1559966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754199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 idx="4294967295"/>
          </p:nvPr>
        </p:nvSpPr>
        <p:spPr>
          <a:xfrm>
            <a:off x="534670" y="302801"/>
            <a:ext cx="9624060" cy="126021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10982" y="238106"/>
            <a:ext cx="2808782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300" dirty="0" smtClean="0">
                <a:latin typeface="KoPub돋움체 Medium" pitchFamily="18" charset="-127"/>
                <a:ea typeface="KoPub돋움체 Medium" pitchFamily="18" charset="-127"/>
              </a:rPr>
              <a:t>라</a:t>
            </a:r>
            <a:r>
              <a:rPr kumimoji="1" lang="en-US" altLang="ko-KR" sz="13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kumimoji="1" lang="ko-KR" altLang="en-US" sz="1300" dirty="0" smtClean="0">
                <a:latin typeface="KoPub돋움체 Medium" pitchFamily="18" charset="-127"/>
                <a:ea typeface="KoPub돋움체 Medium" pitchFamily="18" charset="-127"/>
              </a:rPr>
              <a:t>디지털 </a:t>
            </a:r>
            <a:r>
              <a:rPr kumimoji="1" lang="ko-KR" altLang="en-US" sz="1300" dirty="0" err="1" smtClean="0">
                <a:latin typeface="KoPub돋움체 Medium" pitchFamily="18" charset="-127"/>
                <a:ea typeface="KoPub돋움체 Medium" pitchFamily="18" charset="-127"/>
              </a:rPr>
              <a:t>시민시장실</a:t>
            </a:r>
            <a:r>
              <a:rPr kumimoji="1" lang="ko-KR" altLang="en-US" sz="1300" dirty="0" smtClean="0">
                <a:latin typeface="KoPub돋움체 Medium" pitchFamily="18" charset="-127"/>
                <a:ea typeface="KoPub돋움체 Medium" pitchFamily="18" charset="-127"/>
              </a:rPr>
              <a:t> 시스템 환경 </a:t>
            </a:r>
            <a:r>
              <a:rPr kumimoji="1" lang="ko-KR" altLang="en-US" sz="1300" dirty="0">
                <a:latin typeface="KoPub돋움체 Medium" pitchFamily="18" charset="-127"/>
                <a:ea typeface="KoPub돋움체 Medium" pitchFamily="18" charset="-127"/>
              </a:rPr>
              <a:t>구성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19880" y="491783"/>
            <a:ext cx="7473841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도시통계시스템 및 정책지도 시스템 재구성 및 통합 재활용 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grpSp>
        <p:nvGrpSpPr>
          <p:cNvPr id="233" name="그룹 232"/>
          <p:cNvGrpSpPr/>
          <p:nvPr/>
        </p:nvGrpSpPr>
        <p:grpSpPr>
          <a:xfrm>
            <a:off x="3478664" y="1497936"/>
            <a:ext cx="6888080" cy="598494"/>
            <a:chOff x="1332031" y="5763307"/>
            <a:chExt cx="5059576" cy="395036"/>
          </a:xfrm>
        </p:grpSpPr>
        <p:sp>
          <p:nvSpPr>
            <p:cNvPr id="234" name="직사각형 233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bg1">
                <a:lumMod val="75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235" name="그룹 234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236" name="직사각형 235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sp>
        <p:nvSpPr>
          <p:cNvPr id="238" name="직사각형 237"/>
          <p:cNvSpPr/>
          <p:nvPr/>
        </p:nvSpPr>
        <p:spPr>
          <a:xfrm>
            <a:off x="3762524" y="1602973"/>
            <a:ext cx="633670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기존 시스템의 재활용 및 재구성으로 구축 비용 절감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541728" y="1636836"/>
            <a:ext cx="1164421" cy="3469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000" b="1" spc="-60" dirty="0">
                <a:solidFill>
                  <a:srgbClr val="FFFF00"/>
                </a:solidFill>
                <a:latin typeface="KoPub돋움체 Medium" pitchFamily="18" charset="-127"/>
                <a:ea typeface="KoPub돋움체 Medium" pitchFamily="18" charset="-127"/>
              </a:rPr>
              <a:t>주요 사항 </a:t>
            </a:r>
          </a:p>
        </p:txBody>
      </p:sp>
      <p:grpSp>
        <p:nvGrpSpPr>
          <p:cNvPr id="240" name="그룹 239"/>
          <p:cNvGrpSpPr/>
          <p:nvPr/>
        </p:nvGrpSpPr>
        <p:grpSpPr>
          <a:xfrm>
            <a:off x="404115" y="4198220"/>
            <a:ext cx="2623372" cy="242887"/>
            <a:chOff x="566545" y="2233593"/>
            <a:chExt cx="2623372" cy="242887"/>
          </a:xfrm>
        </p:grpSpPr>
        <p:sp>
          <p:nvSpPr>
            <p:cNvPr id="241" name="TextBox 240"/>
            <p:cNvSpPr txBox="1"/>
            <p:nvPr/>
          </p:nvSpPr>
          <p:spPr>
            <a:xfrm>
              <a:off x="687305" y="2233593"/>
              <a:ext cx="2502612" cy="242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기존 </a:t>
              </a:r>
              <a:r>
                <a:rPr lang="en-US" altLang="ko-KR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H/W </a:t>
              </a:r>
              <a:r>
                <a:rPr lang="ko-KR" altLang="en-US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itchFamily="18" charset="-127"/>
                  <a:ea typeface="KoPub돋움체 Medium" pitchFamily="18" charset="-127"/>
                </a:rPr>
                <a:t>활용</a:t>
              </a:r>
              <a:endParaRPr lang="ko-KR" altLang="en-US" sz="1500" dirty="0"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42" name="이등변 삼각형 241"/>
            <p:cNvSpPr/>
            <p:nvPr/>
          </p:nvSpPr>
          <p:spPr>
            <a:xfrm rot="5400000">
              <a:off x="561483" y="2310663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391968" y="2258477"/>
            <a:ext cx="2554599" cy="242887"/>
            <a:chOff x="566545" y="2280744"/>
            <a:chExt cx="2554599" cy="242887"/>
          </a:xfrm>
        </p:grpSpPr>
        <p:sp>
          <p:nvSpPr>
            <p:cNvPr id="244" name="TextBox 243"/>
            <p:cNvSpPr txBox="1"/>
            <p:nvPr/>
          </p:nvSpPr>
          <p:spPr>
            <a:xfrm>
              <a:off x="687305" y="2280744"/>
              <a:ext cx="2433839" cy="242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336"/>
                </a:spcAft>
                <a:buClr>
                  <a:srgbClr val="4D4D4D"/>
                </a:buClr>
              </a:pPr>
              <a:r>
                <a:rPr lang="ko-KR" altLang="en-US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기존 </a:t>
              </a:r>
              <a:r>
                <a:rPr lang="en-US" altLang="ko-KR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S/W </a:t>
              </a:r>
              <a:r>
                <a:rPr lang="ko-KR" altLang="en-US" sz="1500" b="1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활용</a:t>
              </a:r>
              <a:endPara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245" name="이등변 삼각형 244"/>
            <p:cNvSpPr/>
            <p:nvPr/>
          </p:nvSpPr>
          <p:spPr>
            <a:xfrm rot="5400000">
              <a:off x="561483" y="2362454"/>
              <a:ext cx="73387" cy="63263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246" name="직사각형 245"/>
          <p:cNvSpPr/>
          <p:nvPr/>
        </p:nvSpPr>
        <p:spPr>
          <a:xfrm>
            <a:off x="422953" y="4477269"/>
            <a:ext cx="2572143" cy="2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 서버의 현재 </a:t>
            </a:r>
            <a:r>
              <a:rPr lang="ko-KR" altLang="en-US" sz="1400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가용량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분석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410806" y="2512393"/>
            <a:ext cx="2572143" cy="1143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Oracle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라이선스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ETL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모듈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JEUS WAS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컨테이너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</a:pP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</a:pP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S/W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재활용으로 재투자방지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D4D4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48" name="직선 연결선 247"/>
          <p:cNvCxnSpPr/>
          <p:nvPr/>
        </p:nvCxnSpPr>
        <p:spPr>
          <a:xfrm>
            <a:off x="467378" y="4044920"/>
            <a:ext cx="2491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직사각형 248"/>
          <p:cNvSpPr/>
          <p:nvPr/>
        </p:nvSpPr>
        <p:spPr>
          <a:xfrm>
            <a:off x="424450" y="4763972"/>
            <a:ext cx="2572143" cy="2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7313" indent="-87313"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  <a:buFont typeface="Arial" panose="020B0604020202020204" pitchFamily="34" charset="0"/>
              <a:buChar char="•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서비스 사용량 예측</a:t>
            </a:r>
            <a:endParaRPr lang="ko-KR" altLang="en-US" sz="1400" spc="-7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422953" y="5148736"/>
            <a:ext cx="2752501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ts val="1400"/>
              </a:lnSpc>
              <a:spcAft>
                <a:spcPts val="336"/>
              </a:spcAft>
              <a:buClr>
                <a:srgbClr val="4D4D4D"/>
              </a:buClr>
            </a:pP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재구성 및 통합으로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H/W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D4D4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비용 절약</a:t>
            </a:r>
            <a:endParaRPr lang="ko-KR" altLang="en-US" sz="1400" spc="-7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1" name="TextBox 250"/>
          <p:cNvSpPr txBox="1">
            <a:spLocks noChangeArrowheads="1"/>
          </p:cNvSpPr>
          <p:nvPr/>
        </p:nvSpPr>
        <p:spPr bwMode="auto">
          <a:xfrm flipH="1">
            <a:off x="3434772" y="3301816"/>
            <a:ext cx="894652" cy="27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b="1" baseline="-60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H/W</a:t>
            </a:r>
            <a:endParaRPr kumimoji="0" lang="ko-KR" altLang="en-US" b="1" baseline="-60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2" name="Rectangle 14"/>
          <p:cNvSpPr>
            <a:spLocks noChangeArrowheads="1"/>
          </p:cNvSpPr>
          <p:nvPr/>
        </p:nvSpPr>
        <p:spPr bwMode="gray">
          <a:xfrm>
            <a:off x="3485637" y="2468296"/>
            <a:ext cx="2148796" cy="998179"/>
          </a:xfrm>
          <a:prstGeom prst="rect">
            <a:avLst/>
          </a:prstGeom>
          <a:gradFill flip="none" rotWithShape="1">
            <a:gsLst>
              <a:gs pos="0">
                <a:srgbClr val="CBCBCB"/>
              </a:gs>
              <a:gs pos="69000">
                <a:sysClr val="window" lastClr="FFFFFF"/>
              </a:gs>
            </a:gsLst>
            <a:lin ang="2700000" scaled="1"/>
            <a:tileRect/>
          </a:gradFill>
          <a:ln w="3175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ko-KR" altLang="ko-KR" sz="140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53" name="AutoShape 44"/>
          <p:cNvSpPr>
            <a:spLocks noChangeArrowheads="1"/>
          </p:cNvSpPr>
          <p:nvPr/>
        </p:nvSpPr>
        <p:spPr bwMode="auto">
          <a:xfrm>
            <a:off x="3484932" y="2205138"/>
            <a:ext cx="2152366" cy="2635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rgbClr val="0033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서울시데이터마트</a:t>
            </a:r>
            <a:r>
              <a:rPr lang="ko-KR" altLang="en-US" sz="11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 서버 </a:t>
            </a:r>
            <a:r>
              <a:rPr lang="en-US" altLang="ko-KR" sz="11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#1,#2</a:t>
            </a:r>
          </a:p>
        </p:txBody>
      </p:sp>
      <p:sp>
        <p:nvSpPr>
          <p:cNvPr id="254" name="모서리가 둥근 직사각형 16"/>
          <p:cNvSpPr/>
          <p:nvPr/>
        </p:nvSpPr>
        <p:spPr bwMode="auto">
          <a:xfrm>
            <a:off x="3560486" y="2556789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kern="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JEUS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55" name="모서리가 둥근 직사각형 16"/>
          <p:cNvSpPr/>
          <p:nvPr/>
        </p:nvSpPr>
        <p:spPr bwMode="auto">
          <a:xfrm>
            <a:off x="4585586" y="2556789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kern="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Gunicorn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56" name="모서리가 둥근 직사각형 16"/>
          <p:cNvSpPr/>
          <p:nvPr/>
        </p:nvSpPr>
        <p:spPr bwMode="auto">
          <a:xfrm>
            <a:off x="3560486" y="2845751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kern="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IBSheet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57" name="모서리가 둥근 직사각형 16"/>
          <p:cNvSpPr/>
          <p:nvPr/>
        </p:nvSpPr>
        <p:spPr bwMode="auto">
          <a:xfrm>
            <a:off x="4585586" y="2845751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kern="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WebToB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58" name="모서리가 둥근 직사각형 16"/>
          <p:cNvSpPr/>
          <p:nvPr/>
        </p:nvSpPr>
        <p:spPr bwMode="auto">
          <a:xfrm>
            <a:off x="3560486" y="3131171"/>
            <a:ext cx="1963198" cy="20649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endParaRPr lang="ko-KR" altLang="en-US" sz="1000" kern="0" dirty="0">
              <a:latin typeface="KoPub돋움체 Medium" pitchFamily="18" charset="-127"/>
              <a:ea typeface="KoPub돋움체 Medium" pitchFamily="18" charset="-127"/>
              <a:sym typeface="Monotype Sorts"/>
            </a:endParaRPr>
          </a:p>
        </p:txBody>
      </p:sp>
      <p:sp>
        <p:nvSpPr>
          <p:cNvPr id="259" name="직사각형 258"/>
          <p:cNvSpPr/>
          <p:nvPr/>
        </p:nvSpPr>
        <p:spPr>
          <a:xfrm>
            <a:off x="4180413" y="3120841"/>
            <a:ext cx="1635320" cy="2163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000" dirty="0">
                <a:latin typeface="KoPub돋움체 Medium" pitchFamily="18" charset="-127"/>
                <a:ea typeface="KoPub돋움체 Medium" pitchFamily="18" charset="-127"/>
                <a:cs typeface="Malgun Gothic"/>
              </a:rPr>
              <a:t>Linux Ent</a:t>
            </a:r>
          </a:p>
        </p:txBody>
      </p:sp>
      <p:sp>
        <p:nvSpPr>
          <p:cNvPr id="260" name="Rectangle 14"/>
          <p:cNvSpPr>
            <a:spLocks noChangeArrowheads="1"/>
          </p:cNvSpPr>
          <p:nvPr/>
        </p:nvSpPr>
        <p:spPr bwMode="gray">
          <a:xfrm>
            <a:off x="5872035" y="2469748"/>
            <a:ext cx="2148796" cy="998179"/>
          </a:xfrm>
          <a:prstGeom prst="rect">
            <a:avLst/>
          </a:prstGeom>
          <a:gradFill flip="none" rotWithShape="1">
            <a:gsLst>
              <a:gs pos="0">
                <a:srgbClr val="CBCBCB"/>
              </a:gs>
              <a:gs pos="69000">
                <a:sysClr val="window" lastClr="FFFFFF"/>
              </a:gs>
            </a:gsLst>
            <a:lin ang="2700000" scaled="1"/>
            <a:tileRect/>
          </a:gradFill>
          <a:ln w="3175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40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61" name="AutoShape 44"/>
          <p:cNvSpPr>
            <a:spLocks noChangeArrowheads="1"/>
          </p:cNvSpPr>
          <p:nvPr/>
        </p:nvSpPr>
        <p:spPr bwMode="auto">
          <a:xfrm>
            <a:off x="5871330" y="2206591"/>
            <a:ext cx="2152366" cy="2635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rgbClr val="0033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검색엔진서버</a:t>
            </a:r>
            <a:endParaRPr lang="ko-KR" altLang="en-US" sz="11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62" name="모서리가 둥근 직사각형 16"/>
          <p:cNvSpPr/>
          <p:nvPr/>
        </p:nvSpPr>
        <p:spPr bwMode="auto">
          <a:xfrm>
            <a:off x="5946884" y="2558242"/>
            <a:ext cx="1963198" cy="246347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</a:pPr>
            <a:r>
              <a:rPr lang="en-US" altLang="ko-KR" sz="1000" kern="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WISENUT(17</a:t>
            </a:r>
            <a:r>
              <a:rPr lang="ko-KR" altLang="en-US" sz="1000" kern="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년 </a:t>
            </a:r>
            <a:r>
              <a:rPr lang="ko-KR" altLang="en-US" sz="1000" kern="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통합</a:t>
            </a:r>
            <a:r>
              <a:rPr lang="en-US" altLang="ko-KR" sz="1000" kern="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)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63" name="모서리가 둥근 직사각형 16"/>
          <p:cNvSpPr/>
          <p:nvPr/>
        </p:nvSpPr>
        <p:spPr bwMode="auto">
          <a:xfrm>
            <a:off x="5946884" y="2847204"/>
            <a:ext cx="1963198" cy="228012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kern="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JDK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64" name="모서리가 둥근 직사각형 16"/>
          <p:cNvSpPr/>
          <p:nvPr/>
        </p:nvSpPr>
        <p:spPr bwMode="auto">
          <a:xfrm>
            <a:off x="5946884" y="3132623"/>
            <a:ext cx="1963198" cy="20649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endParaRPr lang="ko-KR" altLang="en-US" sz="1000" kern="0" dirty="0">
              <a:latin typeface="KoPub돋움체 Medium" pitchFamily="18" charset="-127"/>
              <a:ea typeface="KoPub돋움체 Medium" pitchFamily="18" charset="-127"/>
              <a:sym typeface="Monotype Sorts"/>
            </a:endParaRPr>
          </a:p>
        </p:txBody>
      </p:sp>
      <p:sp>
        <p:nvSpPr>
          <p:cNvPr id="265" name="직사각형 264"/>
          <p:cNvSpPr/>
          <p:nvPr/>
        </p:nvSpPr>
        <p:spPr>
          <a:xfrm>
            <a:off x="6566811" y="3122293"/>
            <a:ext cx="1635320" cy="2163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000" dirty="0">
                <a:latin typeface="KoPub돋움체 Medium" pitchFamily="18" charset="-127"/>
                <a:ea typeface="KoPub돋움체 Medium" pitchFamily="18" charset="-127"/>
                <a:cs typeface="Malgun Gothic"/>
              </a:rPr>
              <a:t>Linux Ent</a:t>
            </a:r>
          </a:p>
        </p:txBody>
      </p:sp>
      <p:sp>
        <p:nvSpPr>
          <p:cNvPr id="266" name="Rectangle 14"/>
          <p:cNvSpPr>
            <a:spLocks noChangeArrowheads="1"/>
          </p:cNvSpPr>
          <p:nvPr/>
        </p:nvSpPr>
        <p:spPr bwMode="gray">
          <a:xfrm>
            <a:off x="8189567" y="2469748"/>
            <a:ext cx="2148796" cy="998179"/>
          </a:xfrm>
          <a:prstGeom prst="rect">
            <a:avLst/>
          </a:prstGeom>
          <a:gradFill flip="none" rotWithShape="1">
            <a:gsLst>
              <a:gs pos="0">
                <a:srgbClr val="CBCBCB"/>
              </a:gs>
              <a:gs pos="69000">
                <a:sysClr val="window" lastClr="FFFFFF"/>
              </a:gs>
            </a:gsLst>
            <a:lin ang="2700000" scaled="1"/>
            <a:tileRect/>
          </a:gradFill>
          <a:ln w="3175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ko-KR" altLang="ko-KR" sz="140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67" name="AutoShape 44"/>
          <p:cNvSpPr>
            <a:spLocks noChangeArrowheads="1"/>
          </p:cNvSpPr>
          <p:nvPr/>
        </p:nvSpPr>
        <p:spPr bwMode="auto">
          <a:xfrm>
            <a:off x="8188862" y="2206591"/>
            <a:ext cx="2152366" cy="2635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rgbClr val="0033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 err="1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서울시데이터마트</a:t>
            </a:r>
            <a:r>
              <a:rPr lang="en-US" altLang="ko-KR" sz="11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DB #1,#2</a:t>
            </a:r>
          </a:p>
        </p:txBody>
      </p:sp>
      <p:sp>
        <p:nvSpPr>
          <p:cNvPr id="268" name="모서리가 둥근 직사각형 16"/>
          <p:cNvSpPr/>
          <p:nvPr/>
        </p:nvSpPr>
        <p:spPr bwMode="auto">
          <a:xfrm>
            <a:off x="8264416" y="2558242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kern="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SDE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69" name="모서리가 둥근 직사각형 16"/>
          <p:cNvSpPr/>
          <p:nvPr/>
        </p:nvSpPr>
        <p:spPr bwMode="auto">
          <a:xfrm>
            <a:off x="9289515" y="2558242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kern="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JDK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70" name="모서리가 둥근 직사각형 16"/>
          <p:cNvSpPr/>
          <p:nvPr/>
        </p:nvSpPr>
        <p:spPr bwMode="auto">
          <a:xfrm>
            <a:off x="8264416" y="2847204"/>
            <a:ext cx="1963198" cy="223030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28575" algn="ctr">
            <a:solidFill>
              <a:srgbClr val="FF000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b="1" kern="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ORACLE</a:t>
            </a:r>
            <a:endParaRPr lang="ko-KR" altLang="en-US" sz="1000" b="1" kern="0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71" name="모서리가 둥근 직사각형 16"/>
          <p:cNvSpPr/>
          <p:nvPr/>
        </p:nvSpPr>
        <p:spPr bwMode="auto">
          <a:xfrm>
            <a:off x="8264416" y="3132623"/>
            <a:ext cx="1963198" cy="20649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endParaRPr lang="ko-KR" altLang="en-US" sz="1000" kern="0" dirty="0">
              <a:latin typeface="KoPub돋움체 Medium" pitchFamily="18" charset="-127"/>
              <a:ea typeface="KoPub돋움체 Medium" pitchFamily="18" charset="-127"/>
              <a:sym typeface="Monotype Sorts"/>
            </a:endParaRPr>
          </a:p>
        </p:txBody>
      </p:sp>
      <p:sp>
        <p:nvSpPr>
          <p:cNvPr id="272" name="직사각형 271"/>
          <p:cNvSpPr/>
          <p:nvPr/>
        </p:nvSpPr>
        <p:spPr>
          <a:xfrm>
            <a:off x="8884342" y="3122293"/>
            <a:ext cx="1635320" cy="2163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000" dirty="0">
                <a:latin typeface="KoPub돋움체 Medium" pitchFamily="18" charset="-127"/>
                <a:ea typeface="KoPub돋움체 Medium" pitchFamily="18" charset="-127"/>
                <a:cs typeface="Malgun Gothic"/>
              </a:rPr>
              <a:t>IBM AIX</a:t>
            </a:r>
          </a:p>
        </p:txBody>
      </p:sp>
      <p:sp>
        <p:nvSpPr>
          <p:cNvPr id="273" name="TextBox 272"/>
          <p:cNvSpPr txBox="1">
            <a:spLocks noChangeArrowheads="1"/>
          </p:cNvSpPr>
          <p:nvPr/>
        </p:nvSpPr>
        <p:spPr bwMode="auto">
          <a:xfrm flipH="1">
            <a:off x="3437966" y="4662309"/>
            <a:ext cx="894652" cy="27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b="1" baseline="-60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H/W</a:t>
            </a:r>
            <a:endParaRPr kumimoji="0" lang="ko-KR" altLang="en-US" b="1" baseline="-6000" dirty="0"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4" name="Rectangle 14"/>
          <p:cNvSpPr>
            <a:spLocks noChangeArrowheads="1"/>
          </p:cNvSpPr>
          <p:nvPr/>
        </p:nvSpPr>
        <p:spPr bwMode="gray">
          <a:xfrm>
            <a:off x="3488832" y="3828789"/>
            <a:ext cx="2148796" cy="998179"/>
          </a:xfrm>
          <a:prstGeom prst="rect">
            <a:avLst/>
          </a:prstGeom>
          <a:gradFill flip="none" rotWithShape="1">
            <a:gsLst>
              <a:gs pos="0">
                <a:srgbClr val="CBCBCB"/>
              </a:gs>
              <a:gs pos="69000">
                <a:sysClr val="window" lastClr="FFFFFF"/>
              </a:gs>
            </a:gsLst>
            <a:lin ang="2700000" scaled="1"/>
            <a:tileRect/>
          </a:gradFill>
          <a:ln w="3175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ko-KR" altLang="ko-KR" sz="140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75" name="AutoShape 44"/>
          <p:cNvSpPr>
            <a:spLocks noChangeArrowheads="1"/>
          </p:cNvSpPr>
          <p:nvPr/>
        </p:nvSpPr>
        <p:spPr bwMode="auto">
          <a:xfrm>
            <a:off x="3488127" y="3565631"/>
            <a:ext cx="2152366" cy="2635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rgbClr val="0033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내부 업무 관리 서버 </a:t>
            </a:r>
            <a:r>
              <a:rPr lang="en-US" altLang="ko-KR" sz="11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#1,#2</a:t>
            </a:r>
          </a:p>
        </p:txBody>
      </p:sp>
      <p:sp>
        <p:nvSpPr>
          <p:cNvPr id="276" name="모서리가 둥근 직사각형 16"/>
          <p:cNvSpPr/>
          <p:nvPr/>
        </p:nvSpPr>
        <p:spPr bwMode="auto">
          <a:xfrm>
            <a:off x="3563681" y="3917282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28575" algn="ctr">
            <a:solidFill>
              <a:srgbClr val="FF000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b="1" kern="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JEUS</a:t>
            </a:r>
            <a:endParaRPr lang="ko-KR" altLang="en-US" sz="1000" b="1" kern="0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77" name="모서리가 둥근 직사각형 16"/>
          <p:cNvSpPr/>
          <p:nvPr/>
        </p:nvSpPr>
        <p:spPr bwMode="auto">
          <a:xfrm>
            <a:off x="4588780" y="3917282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kern="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Gunicorn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78" name="모서리가 둥근 직사각형 16"/>
          <p:cNvSpPr/>
          <p:nvPr/>
        </p:nvSpPr>
        <p:spPr bwMode="auto">
          <a:xfrm>
            <a:off x="3563681" y="4206244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kern="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IBSheet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79" name="모서리가 둥근 직사각형 16"/>
          <p:cNvSpPr/>
          <p:nvPr/>
        </p:nvSpPr>
        <p:spPr bwMode="auto">
          <a:xfrm>
            <a:off x="4588780" y="4206244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28575" algn="ctr">
            <a:solidFill>
              <a:srgbClr val="FF000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b="1" kern="0" dirty="0" err="1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WebToB</a:t>
            </a:r>
            <a:endParaRPr lang="ko-KR" altLang="en-US" sz="1000" b="1" kern="0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80" name="모서리가 둥근 직사각형 16"/>
          <p:cNvSpPr/>
          <p:nvPr/>
        </p:nvSpPr>
        <p:spPr bwMode="auto">
          <a:xfrm>
            <a:off x="3563681" y="4491664"/>
            <a:ext cx="1963198" cy="20649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endParaRPr lang="ko-KR" altLang="en-US" sz="1000" kern="0" dirty="0">
              <a:latin typeface="KoPub돋움체 Medium" pitchFamily="18" charset="-127"/>
              <a:ea typeface="KoPub돋움체 Medium" pitchFamily="18" charset="-127"/>
              <a:sym typeface="Monotype Sorts"/>
            </a:endParaRPr>
          </a:p>
        </p:txBody>
      </p:sp>
      <p:sp>
        <p:nvSpPr>
          <p:cNvPr id="281" name="직사각형 280"/>
          <p:cNvSpPr/>
          <p:nvPr/>
        </p:nvSpPr>
        <p:spPr>
          <a:xfrm>
            <a:off x="4183607" y="4481333"/>
            <a:ext cx="1635320" cy="2163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000" dirty="0">
                <a:latin typeface="KoPub돋움체 Medium" pitchFamily="18" charset="-127"/>
                <a:ea typeface="KoPub돋움체 Medium" pitchFamily="18" charset="-127"/>
                <a:cs typeface="Malgun Gothic"/>
              </a:rPr>
              <a:t>Linux Ent</a:t>
            </a:r>
          </a:p>
        </p:txBody>
      </p:sp>
      <p:sp>
        <p:nvSpPr>
          <p:cNvPr id="282" name="Rectangle 14"/>
          <p:cNvSpPr>
            <a:spLocks noChangeArrowheads="1"/>
          </p:cNvSpPr>
          <p:nvPr/>
        </p:nvSpPr>
        <p:spPr bwMode="gray">
          <a:xfrm>
            <a:off x="5875228" y="3830240"/>
            <a:ext cx="2148796" cy="998179"/>
          </a:xfrm>
          <a:prstGeom prst="rect">
            <a:avLst/>
          </a:prstGeom>
          <a:gradFill flip="none" rotWithShape="1">
            <a:gsLst>
              <a:gs pos="0">
                <a:srgbClr val="CBCBCB"/>
              </a:gs>
              <a:gs pos="69000">
                <a:sysClr val="window" lastClr="FFFFFF"/>
              </a:gs>
            </a:gsLst>
            <a:lin ang="2700000" scaled="1"/>
            <a:tileRect/>
          </a:gradFill>
          <a:ln w="3175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ko-KR" altLang="ko-KR" sz="140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3" name="AutoShape 44"/>
          <p:cNvSpPr>
            <a:spLocks noChangeArrowheads="1"/>
          </p:cNvSpPr>
          <p:nvPr/>
        </p:nvSpPr>
        <p:spPr bwMode="auto">
          <a:xfrm>
            <a:off x="5874523" y="3567083"/>
            <a:ext cx="2152366" cy="2635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rgbClr val="0033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도시계획관리</a:t>
            </a:r>
            <a:r>
              <a:rPr lang="en-US" altLang="ko-KR" sz="11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API</a:t>
            </a:r>
          </a:p>
        </p:txBody>
      </p:sp>
      <p:sp>
        <p:nvSpPr>
          <p:cNvPr id="284" name="모서리가 둥근 직사각형 16"/>
          <p:cNvSpPr/>
          <p:nvPr/>
        </p:nvSpPr>
        <p:spPr bwMode="auto">
          <a:xfrm>
            <a:off x="5939064" y="4059471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kern="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JEUS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85" name="모서리가 둥근 직사각형 16"/>
          <p:cNvSpPr/>
          <p:nvPr/>
        </p:nvSpPr>
        <p:spPr bwMode="auto">
          <a:xfrm>
            <a:off x="6964164" y="4059471"/>
            <a:ext cx="938098" cy="22657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kern="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JDK</a:t>
            </a:r>
            <a:endParaRPr lang="ko-KR" altLang="en-US" sz="1000" kern="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Monotype Sorts"/>
            </a:endParaRPr>
          </a:p>
        </p:txBody>
      </p:sp>
      <p:sp>
        <p:nvSpPr>
          <p:cNvPr id="286" name="모서리가 둥근 직사각형 16"/>
          <p:cNvSpPr/>
          <p:nvPr/>
        </p:nvSpPr>
        <p:spPr bwMode="auto">
          <a:xfrm>
            <a:off x="5950077" y="4406893"/>
            <a:ext cx="1963198" cy="20649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endParaRPr lang="ko-KR" altLang="en-US" sz="1000" kern="0" dirty="0">
              <a:latin typeface="KoPub돋움체 Medium" pitchFamily="18" charset="-127"/>
              <a:ea typeface="KoPub돋움체 Medium" pitchFamily="18" charset="-127"/>
              <a:sym typeface="Monotype Sorts"/>
            </a:endParaRPr>
          </a:p>
        </p:txBody>
      </p:sp>
      <p:sp>
        <p:nvSpPr>
          <p:cNvPr id="287" name="직사각형 286"/>
          <p:cNvSpPr/>
          <p:nvPr/>
        </p:nvSpPr>
        <p:spPr>
          <a:xfrm>
            <a:off x="6486134" y="4395111"/>
            <a:ext cx="1635320" cy="2163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000" dirty="0">
                <a:latin typeface="KoPub돋움체 Medium" pitchFamily="18" charset="-127"/>
                <a:ea typeface="KoPub돋움체 Medium" pitchFamily="18" charset="-127"/>
                <a:cs typeface="Malgun Gothic"/>
              </a:rPr>
              <a:t>Windows 2008</a:t>
            </a:r>
          </a:p>
        </p:txBody>
      </p:sp>
      <p:sp>
        <p:nvSpPr>
          <p:cNvPr id="288" name="Rectangle 14"/>
          <p:cNvSpPr>
            <a:spLocks noChangeArrowheads="1"/>
          </p:cNvSpPr>
          <p:nvPr/>
        </p:nvSpPr>
        <p:spPr bwMode="gray">
          <a:xfrm>
            <a:off x="8192761" y="3830240"/>
            <a:ext cx="2148796" cy="998179"/>
          </a:xfrm>
          <a:prstGeom prst="rect">
            <a:avLst/>
          </a:prstGeom>
          <a:gradFill flip="none" rotWithShape="1">
            <a:gsLst>
              <a:gs pos="0">
                <a:srgbClr val="CBCBCB"/>
              </a:gs>
              <a:gs pos="69000">
                <a:sysClr val="window" lastClr="FFFFFF"/>
              </a:gs>
            </a:gsLst>
            <a:lin ang="2700000" scaled="1"/>
            <a:tileRect/>
          </a:gradFill>
          <a:ln w="3175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ko-KR" altLang="ko-KR" sz="140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9" name="AutoShape 44"/>
          <p:cNvSpPr>
            <a:spLocks noChangeArrowheads="1"/>
          </p:cNvSpPr>
          <p:nvPr/>
        </p:nvSpPr>
        <p:spPr bwMode="auto">
          <a:xfrm>
            <a:off x="8192056" y="3567083"/>
            <a:ext cx="2152366" cy="263500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rgbClr val="0033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ETL</a:t>
            </a:r>
            <a:r>
              <a:rPr lang="ko-KR" altLang="en-US" sz="1100" dirty="0"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연동서버</a:t>
            </a:r>
          </a:p>
        </p:txBody>
      </p:sp>
      <p:sp>
        <p:nvSpPr>
          <p:cNvPr id="290" name="모서리가 둥근 직사각형 16"/>
          <p:cNvSpPr/>
          <p:nvPr/>
        </p:nvSpPr>
        <p:spPr bwMode="auto">
          <a:xfrm>
            <a:off x="8270482" y="3975100"/>
            <a:ext cx="938098" cy="335145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28575" algn="ctr">
            <a:solidFill>
              <a:srgbClr val="FF000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b="1" kern="0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rPr>
              <a:t>Data Stage</a:t>
            </a:r>
          </a:p>
        </p:txBody>
      </p:sp>
      <p:sp>
        <p:nvSpPr>
          <p:cNvPr id="291" name="모서리가 둥근 직사각형 16"/>
          <p:cNvSpPr/>
          <p:nvPr/>
        </p:nvSpPr>
        <p:spPr bwMode="auto">
          <a:xfrm>
            <a:off x="9306019" y="3975100"/>
            <a:ext cx="938098" cy="335145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28575" algn="ctr">
            <a:solidFill>
              <a:srgbClr val="FF000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r>
              <a:rPr lang="en-US" altLang="ko-KR" sz="1000" b="1" kern="0" dirty="0">
                <a:solidFill>
                  <a:srgbClr val="FF0000"/>
                </a:solidFill>
                <a:latin typeface="KoPub돋움체 Medium" pitchFamily="18" charset="-127"/>
                <a:ea typeface="KoPub돋움체 Medium" pitchFamily="18" charset="-127"/>
                <a:sym typeface="Monotype Sorts"/>
              </a:rPr>
              <a:t>Data Transform</a:t>
            </a:r>
          </a:p>
        </p:txBody>
      </p:sp>
      <p:sp>
        <p:nvSpPr>
          <p:cNvPr id="292" name="모서리가 둥근 직사각형 16"/>
          <p:cNvSpPr/>
          <p:nvPr/>
        </p:nvSpPr>
        <p:spPr bwMode="auto">
          <a:xfrm>
            <a:off x="8267610" y="4406893"/>
            <a:ext cx="1963198" cy="206494"/>
          </a:xfrm>
          <a:prstGeom prst="roundRect">
            <a:avLst>
              <a:gd name="adj" fmla="val 7843"/>
            </a:avLst>
          </a:prstGeom>
          <a:gradFill>
            <a:gsLst>
              <a:gs pos="83000">
                <a:schemeClr val="bg1"/>
              </a:gs>
              <a:gs pos="100000">
                <a:srgbClr val="EAEAEA"/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>
            <a:outerShdw dist="25400" dir="5400000" algn="ctr" rotWithShape="0">
              <a:srgbClr val="E4E8E6"/>
            </a:outerShdw>
          </a:effectLst>
        </p:spPr>
        <p:txBody>
          <a:bodyPr lIns="91428" tIns="71992" rIns="91428" bIns="45714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indent="-90477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tabLst>
                <a:tab pos="5647613" algn="l"/>
              </a:tabLst>
              <a:defRPr/>
            </a:pPr>
            <a:endParaRPr lang="ko-KR" altLang="en-US" sz="1000" kern="0" dirty="0">
              <a:latin typeface="KoPub돋움체 Medium" pitchFamily="18" charset="-127"/>
              <a:ea typeface="KoPub돋움체 Medium" pitchFamily="18" charset="-127"/>
              <a:sym typeface="Monotype Sorts"/>
            </a:endParaRPr>
          </a:p>
        </p:txBody>
      </p:sp>
      <p:sp>
        <p:nvSpPr>
          <p:cNvPr id="293" name="직사각형 292"/>
          <p:cNvSpPr/>
          <p:nvPr/>
        </p:nvSpPr>
        <p:spPr>
          <a:xfrm>
            <a:off x="8887537" y="4396563"/>
            <a:ext cx="1635320" cy="2163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1000" dirty="0">
                <a:latin typeface="KoPub돋움체 Medium" pitchFamily="18" charset="-127"/>
                <a:ea typeface="KoPub돋움체 Medium" pitchFamily="18" charset="-127"/>
                <a:cs typeface="Malgun Gothic"/>
              </a:rPr>
              <a:t>Windows 2008</a:t>
            </a:r>
          </a:p>
        </p:txBody>
      </p:sp>
      <p:sp>
        <p:nvSpPr>
          <p:cNvPr id="294" name="Text Box 19"/>
          <p:cNvSpPr txBox="1">
            <a:spLocks noChangeArrowheads="1"/>
          </p:cNvSpPr>
          <p:nvPr/>
        </p:nvSpPr>
        <p:spPr bwMode="auto">
          <a:xfrm>
            <a:off x="3479076" y="4931240"/>
            <a:ext cx="6869610" cy="4197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600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디지털 </a:t>
            </a:r>
            <a:r>
              <a:rPr lang="ko-KR" altLang="en-US" sz="1600" b="1" dirty="0" err="1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시민시장실</a:t>
            </a:r>
            <a:r>
              <a:rPr lang="ko-KR" altLang="en-US" sz="16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시스템 </a:t>
            </a:r>
            <a:r>
              <a:rPr lang="en-US" altLang="ko-KR" sz="1600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600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통합 재구성</a:t>
            </a:r>
          </a:p>
        </p:txBody>
      </p:sp>
      <p:sp>
        <p:nvSpPr>
          <p:cNvPr id="295" name="Rectangle 14"/>
          <p:cNvSpPr>
            <a:spLocks noChangeArrowheads="1"/>
          </p:cNvSpPr>
          <p:nvPr/>
        </p:nvSpPr>
        <p:spPr bwMode="gray">
          <a:xfrm>
            <a:off x="3476132" y="5350954"/>
            <a:ext cx="6861668" cy="158324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400" dirty="0">
              <a:solidFill>
                <a:prstClr val="white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grpSp>
        <p:nvGrpSpPr>
          <p:cNvPr id="296" name="그룹 295"/>
          <p:cNvGrpSpPr/>
          <p:nvPr/>
        </p:nvGrpSpPr>
        <p:grpSpPr>
          <a:xfrm>
            <a:off x="3639323" y="5496140"/>
            <a:ext cx="1805524" cy="1278280"/>
            <a:chOff x="4607976" y="5464124"/>
            <a:chExt cx="2052914" cy="1278280"/>
          </a:xfrm>
        </p:grpSpPr>
        <p:sp>
          <p:nvSpPr>
            <p:cNvPr id="297" name="모서리가 둥근 직사각형 16"/>
            <p:cNvSpPr/>
            <p:nvPr/>
          </p:nvSpPr>
          <p:spPr bwMode="auto">
            <a:xfrm>
              <a:off x="4607976" y="5464124"/>
              <a:ext cx="2052914" cy="363880"/>
            </a:xfrm>
            <a:prstGeom prst="roundRect">
              <a:avLst>
                <a:gd name="adj" fmla="val 7843"/>
              </a:avLst>
            </a:prstGeom>
            <a:gradFill>
              <a:gsLst>
                <a:gs pos="83000">
                  <a:schemeClr val="bg1"/>
                </a:gs>
                <a:gs pos="100000">
                  <a:srgbClr val="EAEAEA"/>
                </a:gs>
              </a:gsLst>
              <a:lin ang="5400000" scaled="1"/>
            </a:gradFill>
            <a:ln w="9525" algn="ctr">
              <a:solidFill>
                <a:srgbClr val="C0C0C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E4E8E6"/>
              </a:outerShdw>
            </a:effectLst>
          </p:spPr>
          <p:txBody>
            <a:bodyPr lIns="91428" tIns="71992" rIns="91428" bIns="45714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lvl="1" indent="-90477" algn="ctr" defTabSz="874602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7613" algn="l"/>
                </a:tabLst>
                <a:defRPr/>
              </a:pPr>
              <a:r>
                <a:rPr lang="en-US" altLang="ko-KR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WEB / WAS #1, #2</a:t>
              </a:r>
            </a:p>
            <a:p>
              <a:pPr marL="0" lvl="1" indent="-90477" algn="ctr" defTabSz="874602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7613" algn="l"/>
                </a:tabLst>
                <a:defRPr/>
              </a:pPr>
              <a:r>
                <a:rPr lang="en-US" altLang="ko-KR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(</a:t>
              </a:r>
              <a:r>
                <a:rPr lang="ko-KR" altLang="en-US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관리프로그램</a:t>
              </a:r>
              <a:r>
                <a:rPr lang="en-US" altLang="ko-KR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)</a:t>
              </a:r>
              <a:endPara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</p:txBody>
        </p:sp>
        <p:sp>
          <p:nvSpPr>
            <p:cNvPr id="298" name="모서리가 둥근 직사각형 16"/>
            <p:cNvSpPr/>
            <p:nvPr/>
          </p:nvSpPr>
          <p:spPr bwMode="auto">
            <a:xfrm>
              <a:off x="4607976" y="5934024"/>
              <a:ext cx="2052914" cy="363880"/>
            </a:xfrm>
            <a:prstGeom prst="roundRect">
              <a:avLst>
                <a:gd name="adj" fmla="val 7843"/>
              </a:avLst>
            </a:prstGeom>
            <a:gradFill>
              <a:gsLst>
                <a:gs pos="83000">
                  <a:schemeClr val="bg1"/>
                </a:gs>
                <a:gs pos="100000">
                  <a:srgbClr val="EAEAEA"/>
                </a:gs>
              </a:gsLst>
              <a:lin ang="5400000" scaled="1"/>
            </a:gradFill>
            <a:ln w="9525" algn="ctr">
              <a:solidFill>
                <a:srgbClr val="C0C0C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E4E8E6"/>
              </a:outerShdw>
            </a:effectLst>
          </p:spPr>
          <p:txBody>
            <a:bodyPr lIns="91428" tIns="71992" rIns="91428" bIns="45714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lvl="1" indent="-90477" algn="ctr" defTabSz="874602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7613" algn="l"/>
                </a:tabLst>
                <a:defRPr/>
              </a:pPr>
              <a:r>
                <a:rPr lang="en-US" altLang="ko-KR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ETL </a:t>
              </a:r>
              <a:r>
                <a:rPr lang="ko-KR" altLang="en-US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연동서버</a:t>
              </a:r>
            </a:p>
          </p:txBody>
        </p:sp>
        <p:sp>
          <p:nvSpPr>
            <p:cNvPr id="299" name="모서리가 둥근 직사각형 16"/>
            <p:cNvSpPr/>
            <p:nvPr/>
          </p:nvSpPr>
          <p:spPr bwMode="auto">
            <a:xfrm>
              <a:off x="4607976" y="6378524"/>
              <a:ext cx="2052914" cy="363880"/>
            </a:xfrm>
            <a:prstGeom prst="roundRect">
              <a:avLst>
                <a:gd name="adj" fmla="val 7843"/>
              </a:avLst>
            </a:prstGeom>
            <a:gradFill>
              <a:gsLst>
                <a:gs pos="83000">
                  <a:schemeClr val="bg1"/>
                </a:gs>
                <a:gs pos="100000">
                  <a:srgbClr val="EAEAEA"/>
                </a:gs>
              </a:gsLst>
              <a:lin ang="5400000" scaled="1"/>
            </a:gradFill>
            <a:ln w="9525" algn="ctr">
              <a:solidFill>
                <a:srgbClr val="C0C0C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E4E8E6"/>
              </a:outerShdw>
            </a:effectLst>
          </p:spPr>
          <p:txBody>
            <a:bodyPr lIns="91428" tIns="71992" rIns="91428" bIns="45714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lvl="1" indent="-90477" algn="ctr" defTabSz="874602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7613" algn="l"/>
                </a:tabLst>
                <a:defRPr/>
              </a:pPr>
              <a:r>
                <a:rPr lang="ko-KR" altLang="en-US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시각화 </a:t>
              </a:r>
              <a:r>
                <a:rPr lang="en-US" altLang="ko-KR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DB</a:t>
              </a:r>
              <a:r>
                <a:rPr lang="ko-KR" altLang="en-US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서버 </a:t>
              </a:r>
              <a:endParaRPr lang="en-US" altLang="ko-KR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  <a:p>
              <a:pPr marL="0" lvl="1" indent="-90477" algn="ctr" defTabSz="874602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7613" algn="l"/>
                </a:tabLst>
                <a:defRPr/>
              </a:pPr>
              <a:r>
                <a:rPr lang="ko-KR" altLang="en-US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내부</a:t>
              </a:r>
              <a:r>
                <a:rPr lang="en-US" altLang="ko-KR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(#1,#2)/</a:t>
              </a:r>
              <a:r>
                <a:rPr lang="ko-KR" altLang="en-US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외부</a:t>
              </a:r>
              <a:r>
                <a:rPr lang="en-US" altLang="ko-KR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(#1,#2)</a:t>
              </a:r>
            </a:p>
          </p:txBody>
        </p:sp>
      </p:grpSp>
      <p:grpSp>
        <p:nvGrpSpPr>
          <p:cNvPr id="300" name="그룹 299"/>
          <p:cNvGrpSpPr/>
          <p:nvPr/>
        </p:nvGrpSpPr>
        <p:grpSpPr>
          <a:xfrm>
            <a:off x="6877162" y="5496140"/>
            <a:ext cx="1805524" cy="1278280"/>
            <a:chOff x="4607976" y="5464124"/>
            <a:chExt cx="2052914" cy="1278280"/>
          </a:xfrm>
        </p:grpSpPr>
        <p:sp>
          <p:nvSpPr>
            <p:cNvPr id="301" name="모서리가 둥근 직사각형 16"/>
            <p:cNvSpPr/>
            <p:nvPr/>
          </p:nvSpPr>
          <p:spPr bwMode="auto">
            <a:xfrm>
              <a:off x="4607976" y="5464124"/>
              <a:ext cx="2052914" cy="363880"/>
            </a:xfrm>
            <a:prstGeom prst="roundRect">
              <a:avLst>
                <a:gd name="adj" fmla="val 7843"/>
              </a:avLst>
            </a:prstGeom>
            <a:gradFill>
              <a:gsLst>
                <a:gs pos="83000">
                  <a:schemeClr val="bg1"/>
                </a:gs>
                <a:gs pos="100000">
                  <a:srgbClr val="EAEAEA"/>
                </a:gs>
              </a:gsLst>
              <a:lin ang="5400000" scaled="1"/>
            </a:gradFill>
            <a:ln w="9525" algn="ctr">
              <a:solidFill>
                <a:srgbClr val="C0C0C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E4E8E6"/>
              </a:outerShdw>
            </a:effectLst>
          </p:spPr>
          <p:txBody>
            <a:bodyPr lIns="91428" tIns="71992" rIns="91428" bIns="45714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lvl="1" indent="-90477" algn="ctr" defTabSz="874602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7613" algn="l"/>
                </a:tabLst>
                <a:defRPr/>
              </a:pPr>
              <a:r>
                <a:rPr lang="en-US" altLang="ko-KR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WEB / WAS #1, #2</a:t>
              </a:r>
            </a:p>
            <a:p>
              <a:pPr marL="0" lvl="1" indent="-90477" algn="ctr" defTabSz="874602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7613" algn="l"/>
                </a:tabLst>
                <a:defRPr/>
              </a:pPr>
              <a:r>
                <a:rPr lang="en-US" altLang="ko-KR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(</a:t>
              </a:r>
              <a:r>
                <a:rPr lang="ko-KR" altLang="en-US" sz="1100" kern="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디지털 </a:t>
              </a:r>
              <a:r>
                <a:rPr lang="ko-KR" altLang="en-US" sz="1100" kern="0" dirty="0" err="1" smtClean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시민시장실</a:t>
              </a:r>
              <a:r>
                <a:rPr lang="en-US" altLang="ko-KR" sz="1100" kern="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)</a:t>
              </a:r>
              <a:endPara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Monotype Sorts"/>
              </a:endParaRPr>
            </a:p>
          </p:txBody>
        </p:sp>
        <p:sp>
          <p:nvSpPr>
            <p:cNvPr id="302" name="모서리가 둥근 직사각형 16"/>
            <p:cNvSpPr/>
            <p:nvPr/>
          </p:nvSpPr>
          <p:spPr bwMode="auto">
            <a:xfrm>
              <a:off x="4607976" y="5934024"/>
              <a:ext cx="2052914" cy="363880"/>
            </a:xfrm>
            <a:prstGeom prst="roundRect">
              <a:avLst>
                <a:gd name="adj" fmla="val 7843"/>
              </a:avLst>
            </a:prstGeom>
            <a:gradFill>
              <a:gsLst>
                <a:gs pos="83000">
                  <a:schemeClr val="bg1"/>
                </a:gs>
                <a:gs pos="100000">
                  <a:srgbClr val="EAEAEA"/>
                </a:gs>
              </a:gsLst>
              <a:lin ang="5400000" scaled="1"/>
            </a:gradFill>
            <a:ln w="9525" algn="ctr">
              <a:solidFill>
                <a:srgbClr val="C0C0C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E4E8E6"/>
              </a:outerShdw>
            </a:effectLst>
          </p:spPr>
          <p:txBody>
            <a:bodyPr lIns="91428" tIns="71992" rIns="91428" bIns="45714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lvl="1" indent="-90477" algn="ctr" defTabSz="874602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7613" algn="l"/>
                </a:tabLst>
                <a:defRPr/>
              </a:pPr>
              <a:r>
                <a:rPr lang="en-US" altLang="ko-KR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BI</a:t>
              </a:r>
              <a:r>
                <a:rPr lang="ko-KR" altLang="en-US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서버</a:t>
              </a:r>
            </a:p>
          </p:txBody>
        </p:sp>
        <p:sp>
          <p:nvSpPr>
            <p:cNvPr id="303" name="모서리가 둥근 직사각형 16"/>
            <p:cNvSpPr/>
            <p:nvPr/>
          </p:nvSpPr>
          <p:spPr bwMode="auto">
            <a:xfrm>
              <a:off x="4607976" y="6378524"/>
              <a:ext cx="2052914" cy="363880"/>
            </a:xfrm>
            <a:prstGeom prst="roundRect">
              <a:avLst>
                <a:gd name="adj" fmla="val 7843"/>
              </a:avLst>
            </a:prstGeom>
            <a:gradFill>
              <a:gsLst>
                <a:gs pos="83000">
                  <a:schemeClr val="bg1"/>
                </a:gs>
                <a:gs pos="100000">
                  <a:srgbClr val="EAEAEA"/>
                </a:gs>
              </a:gsLst>
              <a:lin ang="5400000" scaled="1"/>
            </a:gradFill>
            <a:ln w="9525" algn="ctr">
              <a:solidFill>
                <a:srgbClr val="C0C0C0"/>
              </a:solidFill>
              <a:miter lim="800000"/>
              <a:headEnd/>
              <a:tailEnd/>
            </a:ln>
            <a:effectLst>
              <a:outerShdw dist="25400" dir="5400000" algn="ctr" rotWithShape="0">
                <a:srgbClr val="E4E8E6"/>
              </a:outerShdw>
            </a:effectLst>
          </p:spPr>
          <p:txBody>
            <a:bodyPr lIns="91428" tIns="71992" rIns="91428" bIns="45714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lvl="1" indent="-90477" algn="ctr" defTabSz="874602">
                <a:lnSpc>
                  <a:spcPct val="90000"/>
                </a:lnSpc>
                <a:buClr>
                  <a:prstClr val="white">
                    <a:lumMod val="65000"/>
                  </a:prstClr>
                </a:buClr>
                <a:buSzPct val="80000"/>
                <a:tabLst>
                  <a:tab pos="5647613" algn="l"/>
                </a:tabLst>
                <a:defRPr/>
              </a:pPr>
              <a:r>
                <a:rPr lang="ko-KR" altLang="en-US" sz="11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rPr>
                <a:t>검색엔진</a:t>
              </a:r>
            </a:p>
          </p:txBody>
        </p:sp>
      </p:grpSp>
      <p:sp>
        <p:nvSpPr>
          <p:cNvPr id="304" name="TextBox 303"/>
          <p:cNvSpPr txBox="1"/>
          <p:nvPr/>
        </p:nvSpPr>
        <p:spPr>
          <a:xfrm>
            <a:off x="5437730" y="5490207"/>
            <a:ext cx="1100301" cy="245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lvl="1" indent="-90488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buFont typeface="Arial" pitchFamily="34" charset="0"/>
              <a:buChar char="•"/>
              <a:tabLst>
                <a:tab pos="5647613" algn="l"/>
              </a:tabLst>
              <a:defRPr/>
            </a:pPr>
            <a:r>
              <a: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 서버 활용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5456808" y="6031405"/>
            <a:ext cx="830997" cy="245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lvl="1" indent="-90488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buFont typeface="Arial" pitchFamily="34" charset="0"/>
              <a:buChar char="•"/>
              <a:tabLst>
                <a:tab pos="5647613" algn="l"/>
              </a:tabLst>
              <a:defRPr/>
            </a:pPr>
            <a:r>
              <a:rPr lang="en-US" altLang="ko-KR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 </a:t>
            </a:r>
            <a:r>
              <a: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456808" y="6402426"/>
            <a:ext cx="1058623" cy="245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lvl="1" indent="-90488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buFont typeface="Arial" pitchFamily="34" charset="0"/>
              <a:buChar char="•"/>
              <a:tabLst>
                <a:tab pos="5647613" algn="l"/>
              </a:tabLst>
              <a:defRPr/>
            </a:pPr>
            <a:r>
              <a: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기존서버</a:t>
            </a:r>
            <a:r>
              <a:rPr lang="en-US" altLang="ko-KR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</a:t>
            </a:r>
            <a:endParaRPr lang="en-US" altLang="ko-KR" sz="1100" kern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8755869" y="5547844"/>
            <a:ext cx="1100301" cy="245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lvl="1" indent="-90488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buFont typeface="Arial" pitchFamily="34" charset="0"/>
              <a:buChar char="•"/>
              <a:tabLst>
                <a:tab pos="5647613" algn="l"/>
              </a:tabLst>
              <a:defRPr/>
            </a:pPr>
            <a:r>
              <a: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신규 서버 구축</a:t>
            </a:r>
          </a:p>
        </p:txBody>
      </p:sp>
      <p:sp>
        <p:nvSpPr>
          <p:cNvPr id="308" name="TextBox 307"/>
          <p:cNvSpPr txBox="1"/>
          <p:nvPr/>
        </p:nvSpPr>
        <p:spPr>
          <a:xfrm>
            <a:off x="8774882" y="6031405"/>
            <a:ext cx="1512273" cy="24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lvl="1" indent="-90488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buFont typeface="Arial" pitchFamily="34" charset="0"/>
              <a:buChar char="•"/>
              <a:tabLst>
                <a:tab pos="5647613" algn="l"/>
              </a:tabLst>
              <a:defRPr/>
            </a:pPr>
            <a:r>
              <a: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신규 서버 제안사 제공</a:t>
            </a:r>
          </a:p>
        </p:txBody>
      </p:sp>
      <p:sp>
        <p:nvSpPr>
          <p:cNvPr id="309" name="TextBox 308"/>
          <p:cNvSpPr txBox="1"/>
          <p:nvPr/>
        </p:nvSpPr>
        <p:spPr>
          <a:xfrm>
            <a:off x="5437730" y="5675306"/>
            <a:ext cx="1267014" cy="24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lvl="1" indent="-90488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buFont typeface="Arial" pitchFamily="34" charset="0"/>
              <a:buChar char="•"/>
              <a:tabLst>
                <a:tab pos="5647613" algn="l"/>
              </a:tabLst>
              <a:defRPr/>
            </a:pPr>
            <a:r>
              <a:rPr lang="en-US" altLang="ko-KR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JEUS WAS </a:t>
            </a:r>
            <a:r>
              <a: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5454279" y="6559900"/>
            <a:ext cx="1116331" cy="245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lvl="1" indent="-90488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buFont typeface="Arial" pitchFamily="34" charset="0"/>
              <a:buChar char="•"/>
              <a:tabLst>
                <a:tab pos="5647613" algn="l"/>
              </a:tabLst>
              <a:defRPr/>
            </a:pPr>
            <a:r>
              <a:rPr lang="en-US" altLang="ko-KR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ORACLE </a:t>
            </a:r>
            <a:r>
              <a: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</a:t>
            </a:r>
          </a:p>
        </p:txBody>
      </p:sp>
      <p:sp>
        <p:nvSpPr>
          <p:cNvPr id="311" name="TextBox 310"/>
          <p:cNvSpPr txBox="1"/>
          <p:nvPr/>
        </p:nvSpPr>
        <p:spPr>
          <a:xfrm>
            <a:off x="8760203" y="6392305"/>
            <a:ext cx="1058623" cy="245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lvl="1" indent="-90488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buFont typeface="Arial" pitchFamily="34" charset="0"/>
              <a:buChar char="•"/>
              <a:tabLst>
                <a:tab pos="5647613" algn="l"/>
              </a:tabLst>
              <a:defRPr/>
            </a:pPr>
            <a:r>
              <a: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기존서버</a:t>
            </a:r>
            <a:r>
              <a:rPr lang="en-US" altLang="ko-KR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</a:t>
            </a:r>
            <a:endParaRPr lang="en-US" altLang="ko-KR" sz="1100" kern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8754360" y="6573932"/>
            <a:ext cx="1324722" cy="24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488" lvl="1" indent="-90488" algn="ctr" defTabSz="874602">
              <a:lnSpc>
                <a:spcPct val="90000"/>
              </a:lnSpc>
              <a:buClr>
                <a:prstClr val="white">
                  <a:lumMod val="65000"/>
                </a:prstClr>
              </a:buClr>
              <a:buSzPct val="80000"/>
              <a:buFont typeface="Arial" pitchFamily="34" charset="0"/>
              <a:buChar char="•"/>
              <a:tabLst>
                <a:tab pos="5647613" algn="l"/>
              </a:tabLst>
              <a:defRPr/>
            </a:pPr>
            <a:r>
              <a:rPr lang="ko-KR" altLang="en-US" sz="1100" kern="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와이즈넛</a:t>
            </a:r>
            <a:r>
              <a:rPr lang="en-US" altLang="ko-KR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 </a:t>
            </a:r>
            <a:r>
              <a:rPr lang="ko-KR" altLang="en-US" sz="1100" kern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xmlns="" val="23938635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9880" y="491783"/>
            <a:ext cx="8159926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디지털 </a:t>
            </a:r>
            <a:r>
              <a:rPr lang="ko-KR" altLang="en-US" sz="25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시민시장실</a:t>
            </a:r>
            <a:r>
              <a:rPr lang="en-US" altLang="ko-KR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 </a:t>
            </a: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이용환경 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최적화를 위한 </a:t>
            </a:r>
            <a:r>
              <a:rPr lang="en-US" altLang="ko-KR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UI/UX </a:t>
            </a:r>
            <a:r>
              <a:rPr lang="ko-KR" altLang="en-US" sz="25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설계 및 적용 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5700" y="1400244"/>
            <a:ext cx="9345496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defRPr/>
            </a:pPr>
            <a:r>
              <a:rPr lang="ko-KR" altLang="en-US" sz="2400" kern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국내외 다각적인 사례 조사를 통한 사용자 </a:t>
            </a:r>
            <a:r>
              <a:rPr lang="ko-KR" altLang="en-US" sz="2400" kern="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경험 </a:t>
            </a:r>
            <a:r>
              <a:rPr lang="ko-KR" altLang="en-US" sz="2400" kern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목표의 설정</a:t>
            </a:r>
          </a:p>
          <a:p>
            <a:pPr algn="ctr" defTabSz="1019175" fontAlgn="auto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SzPct val="80000"/>
              <a:tabLst>
                <a:tab pos="276225" algn="l"/>
              </a:tabLst>
              <a:defRPr/>
            </a:pPr>
            <a:r>
              <a:rPr lang="ko-KR" altLang="en-US" sz="2200" kern="0" spc="-60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  <a:sym typeface="Wingdings" pitchFamily="2" charset="2"/>
              </a:rPr>
              <a:t> </a:t>
            </a:r>
            <a:endParaRPr lang="ko-KR" altLang="en-US" sz="2200" kern="0" spc="-6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KoPub돋움체 Medium" pitchFamily="18" charset="-127"/>
              <a:ea typeface="KoPub돋움체 Medium" pitchFamily="18" charset="-127"/>
              <a:sym typeface="Wingdings" pitchFamily="2" charset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0982" y="238106"/>
            <a:ext cx="2808782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300" dirty="0" smtClean="0">
                <a:latin typeface="KoPub돋움체 Medium" pitchFamily="18" charset="-127"/>
                <a:ea typeface="KoPub돋움체 Medium" pitchFamily="18" charset="-127"/>
              </a:rPr>
              <a:t>라</a:t>
            </a:r>
            <a:r>
              <a:rPr kumimoji="1" lang="en-US" altLang="ko-KR" sz="1300" dirty="0" smtClean="0">
                <a:latin typeface="KoPub돋움체 Medium" pitchFamily="18" charset="-127"/>
                <a:ea typeface="KoPub돋움체 Medium" pitchFamily="18" charset="-127"/>
              </a:rPr>
              <a:t>. </a:t>
            </a:r>
            <a:r>
              <a:rPr kumimoji="1" lang="ko-KR" altLang="en-US" sz="1300" dirty="0" smtClean="0">
                <a:latin typeface="KoPub돋움체 Medium" pitchFamily="18" charset="-127"/>
                <a:ea typeface="KoPub돋움체 Medium" pitchFamily="18" charset="-127"/>
              </a:rPr>
              <a:t>디지털 </a:t>
            </a:r>
            <a:r>
              <a:rPr kumimoji="1" lang="ko-KR" altLang="en-US" sz="1300" dirty="0" err="1" smtClean="0">
                <a:latin typeface="KoPub돋움체 Medium" pitchFamily="18" charset="-127"/>
                <a:ea typeface="KoPub돋움체 Medium" pitchFamily="18" charset="-127"/>
              </a:rPr>
              <a:t>시민시장실</a:t>
            </a:r>
            <a:r>
              <a:rPr kumimoji="1" lang="ko-KR" altLang="en-US" sz="1300" dirty="0" smtClean="0">
                <a:latin typeface="KoPub돋움체 Medium" pitchFamily="18" charset="-127"/>
                <a:ea typeface="KoPub돋움체 Medium" pitchFamily="18" charset="-127"/>
              </a:rPr>
              <a:t> 시스템 환경 </a:t>
            </a:r>
            <a:r>
              <a:rPr kumimoji="1" lang="ko-KR" altLang="en-US" sz="1300" dirty="0">
                <a:latin typeface="KoPub돋움체 Medium" pitchFamily="18" charset="-127"/>
                <a:ea typeface="KoPub돋움체 Medium" pitchFamily="18" charset="-127"/>
              </a:rPr>
              <a:t>구성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80236" y="2056258"/>
            <a:ext cx="9520108" cy="572245"/>
            <a:chOff x="805508" y="3188239"/>
            <a:chExt cx="5880482" cy="572245"/>
          </a:xfrm>
        </p:grpSpPr>
        <p:sp>
          <p:nvSpPr>
            <p:cNvPr id="7" name="Rectangle 702"/>
            <p:cNvSpPr>
              <a:spLocks noChangeArrowheads="1"/>
            </p:cNvSpPr>
            <p:nvPr/>
          </p:nvSpPr>
          <p:spPr bwMode="auto">
            <a:xfrm>
              <a:off x="805508" y="3188239"/>
              <a:ext cx="1947993" cy="57224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defTabSz="839788" fontAlgn="ctr">
                <a:spcBef>
                  <a:spcPts val="0"/>
                </a:spcBef>
              </a:pPr>
              <a:r>
                <a:rPr lang="en-US" altLang="ko-KR" sz="1400" dirty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User Experiment</a:t>
              </a:r>
            </a:p>
            <a:p>
              <a:pPr algn="ctr" defTabSz="839788" fontAlgn="ctr">
                <a:spcBef>
                  <a:spcPts val="0"/>
                </a:spcBef>
              </a:pPr>
              <a:r>
                <a:rPr lang="ko-KR" altLang="en-US" sz="1400" dirty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관점의 보편적</a:t>
              </a:r>
              <a:r>
                <a:rPr lang="en-US" altLang="ko-KR" sz="1400" dirty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UI</a:t>
              </a:r>
              <a:endPara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" name="Rectangle 702"/>
            <p:cNvSpPr>
              <a:spLocks noChangeArrowheads="1"/>
            </p:cNvSpPr>
            <p:nvPr/>
          </p:nvSpPr>
          <p:spPr bwMode="auto">
            <a:xfrm>
              <a:off x="2811056" y="3188239"/>
              <a:ext cx="1952384" cy="57224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defTabSz="839788" fontAlgn="ctr">
                <a:spcBef>
                  <a:spcPts val="0"/>
                </a:spcBef>
              </a:pPr>
              <a:r>
                <a:rPr lang="en-US" altLang="ko-KR" sz="1400" dirty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User Preference</a:t>
              </a:r>
            </a:p>
            <a:p>
              <a:pPr algn="ctr" defTabSz="839788" fontAlgn="ctr">
                <a:spcBef>
                  <a:spcPts val="0"/>
                </a:spcBef>
              </a:pPr>
              <a:r>
                <a:rPr lang="ko-KR" altLang="en-US" sz="1400" dirty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관점의 효율적 </a:t>
              </a:r>
              <a:r>
                <a:rPr lang="en-US" altLang="ko-KR" sz="1400" dirty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UI</a:t>
              </a:r>
              <a:endPara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" name="Rectangle 702"/>
            <p:cNvSpPr>
              <a:spLocks noChangeArrowheads="1"/>
            </p:cNvSpPr>
            <p:nvPr/>
          </p:nvSpPr>
          <p:spPr bwMode="auto">
            <a:xfrm>
              <a:off x="4842221" y="3188239"/>
              <a:ext cx="1843769" cy="572245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6350" algn="ctr">
              <a:solidFill>
                <a:srgbClr val="AACFF0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 defTabSz="839788" fontAlgn="ctr">
                <a:spcBef>
                  <a:spcPts val="0"/>
                </a:spcBef>
              </a:pPr>
              <a:r>
                <a:rPr lang="en-US" altLang="ko-KR" sz="1400" dirty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User Use Frequency</a:t>
              </a:r>
            </a:p>
            <a:p>
              <a:pPr algn="ctr" defTabSz="839788" fontAlgn="ctr">
                <a:spcBef>
                  <a:spcPts val="0"/>
                </a:spcBef>
              </a:pPr>
              <a:r>
                <a:rPr lang="ko-KR" altLang="en-US" sz="1400" dirty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관점의 유동적 </a:t>
              </a:r>
              <a:r>
                <a:rPr lang="en-US" altLang="ko-KR" sz="1400" dirty="0">
                  <a:solidFill>
                    <a:prstClr val="black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UI</a:t>
              </a:r>
              <a:endParaRPr lang="ko-KR" altLang="en-US" sz="14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0" name="이등변 삼각형 9"/>
          <p:cNvSpPr/>
          <p:nvPr/>
        </p:nvSpPr>
        <p:spPr>
          <a:xfrm rot="10800000">
            <a:off x="2000431" y="2700511"/>
            <a:ext cx="6658637" cy="464419"/>
          </a:xfrm>
          <a:prstGeom prst="triangle">
            <a:avLst/>
          </a:prstGeom>
          <a:gradFill flip="none" rotWithShape="1">
            <a:gsLst>
              <a:gs pos="0">
                <a:sysClr val="window" lastClr="FFFFFF">
                  <a:lumMod val="65000"/>
                  <a:tint val="66000"/>
                  <a:satMod val="160000"/>
                </a:sysClr>
              </a:gs>
              <a:gs pos="50000">
                <a:sysClr val="window" lastClr="FFFFFF">
                  <a:lumMod val="65000"/>
                  <a:tint val="44500"/>
                  <a:satMod val="160000"/>
                </a:sysClr>
              </a:gs>
              <a:gs pos="100000">
                <a:sysClr val="window" lastClr="FFFFFF"/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내용 개체 틀 1"/>
          <p:cNvSpPr txBox="1">
            <a:spLocks/>
          </p:cNvSpPr>
          <p:nvPr/>
        </p:nvSpPr>
        <p:spPr>
          <a:xfrm>
            <a:off x="1698171" y="2729539"/>
            <a:ext cx="7112000" cy="74789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정보제공 및 데이터의 성격에 따른 분석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시각화와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인터렉션에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따른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UI/UX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사례 분석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152"/>
          <p:cNvGrpSpPr/>
          <p:nvPr/>
        </p:nvGrpSpPr>
        <p:grpSpPr>
          <a:xfrm>
            <a:off x="542374" y="3428030"/>
            <a:ext cx="1576720" cy="3304424"/>
            <a:chOff x="482195" y="5105400"/>
            <a:chExt cx="1476000" cy="3508652"/>
          </a:xfrm>
        </p:grpSpPr>
        <p:grpSp>
          <p:nvGrpSpPr>
            <p:cNvPr id="13" name="Group 2583"/>
            <p:cNvGrpSpPr>
              <a:grpSpLocks/>
            </p:cNvGrpSpPr>
            <p:nvPr/>
          </p:nvGrpSpPr>
          <p:grpSpPr bwMode="auto">
            <a:xfrm>
              <a:off x="482195" y="5105400"/>
              <a:ext cx="1476000" cy="756000"/>
              <a:chOff x="4070" y="2869"/>
              <a:chExt cx="253" cy="236"/>
            </a:xfrm>
          </p:grpSpPr>
          <p:sp>
            <p:nvSpPr>
              <p:cNvPr id="32" name="AutoShape 1223"/>
              <p:cNvSpPr>
                <a:spLocks noChangeArrowheads="1"/>
              </p:cNvSpPr>
              <p:nvPr/>
            </p:nvSpPr>
            <p:spPr bwMode="auto">
              <a:xfrm>
                <a:off x="4070" y="2869"/>
                <a:ext cx="253" cy="236"/>
              </a:xfrm>
              <a:prstGeom prst="can">
                <a:avLst>
                  <a:gd name="adj" fmla="val 31306"/>
                </a:avLst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3" name="Oval 1224"/>
              <p:cNvSpPr>
                <a:spLocks noChangeArrowheads="1"/>
              </p:cNvSpPr>
              <p:nvPr/>
            </p:nvSpPr>
            <p:spPr bwMode="auto">
              <a:xfrm>
                <a:off x="4072" y="3022"/>
                <a:ext cx="248" cy="76"/>
              </a:xfrm>
              <a:prstGeom prst="ellipse">
                <a:avLst/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4" name="Freeform 1225"/>
              <p:cNvSpPr>
                <a:spLocks/>
              </p:cNvSpPr>
              <p:nvPr/>
            </p:nvSpPr>
            <p:spPr bwMode="auto">
              <a:xfrm>
                <a:off x="4072" y="2918"/>
                <a:ext cx="29" cy="71"/>
              </a:xfrm>
              <a:custGeom>
                <a:avLst/>
                <a:gdLst>
                  <a:gd name="T0" fmla="*/ 0 w 186"/>
                  <a:gd name="T1" fmla="*/ 0 h 1073"/>
                  <a:gd name="T2" fmla="*/ 0 w 186"/>
                  <a:gd name="T3" fmla="*/ 0 h 1073"/>
                  <a:gd name="T4" fmla="*/ 0 w 186"/>
                  <a:gd name="T5" fmla="*/ 0 h 1073"/>
                  <a:gd name="T6" fmla="*/ 0 w 186"/>
                  <a:gd name="T7" fmla="*/ 0 h 1073"/>
                  <a:gd name="T8" fmla="*/ 0 w 186"/>
                  <a:gd name="T9" fmla="*/ 0 h 1073"/>
                  <a:gd name="T10" fmla="*/ 0 w 186"/>
                  <a:gd name="T11" fmla="*/ 0 h 1073"/>
                  <a:gd name="T12" fmla="*/ 0 w 186"/>
                  <a:gd name="T13" fmla="*/ 0 h 1073"/>
                  <a:gd name="T14" fmla="*/ 0 w 186"/>
                  <a:gd name="T15" fmla="*/ 0 h 1073"/>
                  <a:gd name="T16" fmla="*/ 0 w 186"/>
                  <a:gd name="T17" fmla="*/ 0 h 1073"/>
                  <a:gd name="T18" fmla="*/ 0 w 186"/>
                  <a:gd name="T19" fmla="*/ 0 h 1073"/>
                  <a:gd name="T20" fmla="*/ 0 w 186"/>
                  <a:gd name="T21" fmla="*/ 0 h 1073"/>
                  <a:gd name="T22" fmla="*/ 0 w 186"/>
                  <a:gd name="T23" fmla="*/ 0 h 1073"/>
                  <a:gd name="T24" fmla="*/ 0 w 186"/>
                  <a:gd name="T25" fmla="*/ 0 h 1073"/>
                  <a:gd name="T26" fmla="*/ 0 w 186"/>
                  <a:gd name="T27" fmla="*/ 0 h 1073"/>
                  <a:gd name="T28" fmla="*/ 0 w 186"/>
                  <a:gd name="T29" fmla="*/ 0 h 1073"/>
                  <a:gd name="T30" fmla="*/ 0 w 186"/>
                  <a:gd name="T31" fmla="*/ 0 h 1073"/>
                  <a:gd name="T32" fmla="*/ 0 w 186"/>
                  <a:gd name="T33" fmla="*/ 0 h 1073"/>
                  <a:gd name="T34" fmla="*/ 0 w 186"/>
                  <a:gd name="T35" fmla="*/ 0 h 1073"/>
                  <a:gd name="T36" fmla="*/ 0 w 186"/>
                  <a:gd name="T37" fmla="*/ 0 h 1073"/>
                  <a:gd name="T38" fmla="*/ 0 w 186"/>
                  <a:gd name="T39" fmla="*/ 0 h 1073"/>
                  <a:gd name="T40" fmla="*/ 0 w 186"/>
                  <a:gd name="T41" fmla="*/ 0 h 1073"/>
                  <a:gd name="T42" fmla="*/ 0 w 186"/>
                  <a:gd name="T43" fmla="*/ 0 h 1073"/>
                  <a:gd name="T44" fmla="*/ 0 w 186"/>
                  <a:gd name="T45" fmla="*/ 0 h 1073"/>
                  <a:gd name="T46" fmla="*/ 0 w 186"/>
                  <a:gd name="T47" fmla="*/ 0 h 1073"/>
                  <a:gd name="T48" fmla="*/ 0 w 186"/>
                  <a:gd name="T49" fmla="*/ 0 h 1073"/>
                  <a:gd name="T50" fmla="*/ 0 w 186"/>
                  <a:gd name="T51" fmla="*/ 0 h 1073"/>
                  <a:gd name="T52" fmla="*/ 0 w 186"/>
                  <a:gd name="T53" fmla="*/ 0 h 1073"/>
                  <a:gd name="T54" fmla="*/ 0 w 186"/>
                  <a:gd name="T55" fmla="*/ 0 h 107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86"/>
                  <a:gd name="T85" fmla="*/ 0 h 1073"/>
                  <a:gd name="T86" fmla="*/ 186 w 186"/>
                  <a:gd name="T87" fmla="*/ 1073 h 1073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86" h="1073">
                    <a:moveTo>
                      <a:pt x="0" y="0"/>
                    </a:moveTo>
                    <a:lnTo>
                      <a:pt x="1" y="927"/>
                    </a:lnTo>
                    <a:lnTo>
                      <a:pt x="5" y="950"/>
                    </a:lnTo>
                    <a:lnTo>
                      <a:pt x="16" y="966"/>
                    </a:lnTo>
                    <a:lnTo>
                      <a:pt x="31" y="986"/>
                    </a:lnTo>
                    <a:lnTo>
                      <a:pt x="48" y="1001"/>
                    </a:lnTo>
                    <a:lnTo>
                      <a:pt x="65" y="1014"/>
                    </a:lnTo>
                    <a:lnTo>
                      <a:pt x="83" y="1025"/>
                    </a:lnTo>
                    <a:lnTo>
                      <a:pt x="106" y="1037"/>
                    </a:lnTo>
                    <a:lnTo>
                      <a:pt x="125" y="1048"/>
                    </a:lnTo>
                    <a:lnTo>
                      <a:pt x="142" y="1057"/>
                    </a:lnTo>
                    <a:lnTo>
                      <a:pt x="159" y="1064"/>
                    </a:lnTo>
                    <a:lnTo>
                      <a:pt x="186" y="1073"/>
                    </a:lnTo>
                    <a:lnTo>
                      <a:pt x="164" y="1051"/>
                    </a:lnTo>
                    <a:lnTo>
                      <a:pt x="146" y="1034"/>
                    </a:lnTo>
                    <a:lnTo>
                      <a:pt x="136" y="1022"/>
                    </a:lnTo>
                    <a:lnTo>
                      <a:pt x="130" y="1008"/>
                    </a:lnTo>
                    <a:lnTo>
                      <a:pt x="127" y="988"/>
                    </a:lnTo>
                    <a:lnTo>
                      <a:pt x="127" y="967"/>
                    </a:lnTo>
                    <a:lnTo>
                      <a:pt x="127" y="947"/>
                    </a:lnTo>
                    <a:lnTo>
                      <a:pt x="127" y="921"/>
                    </a:lnTo>
                    <a:lnTo>
                      <a:pt x="125" y="82"/>
                    </a:lnTo>
                    <a:lnTo>
                      <a:pt x="106" y="72"/>
                    </a:lnTo>
                    <a:lnTo>
                      <a:pt x="89" y="63"/>
                    </a:lnTo>
                    <a:lnTo>
                      <a:pt x="67" y="53"/>
                    </a:lnTo>
                    <a:lnTo>
                      <a:pt x="44" y="38"/>
                    </a:lnTo>
                    <a:lnTo>
                      <a:pt x="23" y="2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ACFF0">
                      <a:alpha val="48000"/>
                    </a:srgbClr>
                  </a:gs>
                  <a:gs pos="100000">
                    <a:srgbClr val="BEDAF4"/>
                  </a:gs>
                </a:gsLst>
                <a:lin ang="0" scaled="1"/>
              </a:gradFill>
              <a:ln w="12700">
                <a:noFill/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5" name="Oval 1226"/>
              <p:cNvSpPr>
                <a:spLocks noChangeArrowheads="1"/>
              </p:cNvSpPr>
              <p:nvPr/>
            </p:nvSpPr>
            <p:spPr bwMode="auto">
              <a:xfrm>
                <a:off x="4077" y="2875"/>
                <a:ext cx="240" cy="63"/>
              </a:xfrm>
              <a:prstGeom prst="ellipse">
                <a:avLst/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6" name="Text Box 1227"/>
              <p:cNvSpPr txBox="1">
                <a:spLocks noChangeArrowheads="1"/>
              </p:cNvSpPr>
              <p:nvPr/>
            </p:nvSpPr>
            <p:spPr bwMode="auto">
              <a:xfrm>
                <a:off x="4112" y="2971"/>
                <a:ext cx="168" cy="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latinLnBrk="1">
                  <a:spcAft>
                    <a:spcPct val="0"/>
                  </a:spcAft>
                  <a:buClrTx/>
                  <a:buFontTx/>
                  <a:buNone/>
                </a:pPr>
                <a:r>
                  <a:rPr lang="ko-KR" altLang="en-US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실용성</a:t>
                </a:r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(Utility)</a:t>
                </a:r>
              </a:p>
            </p:txBody>
          </p:sp>
        </p:grpSp>
        <p:grpSp>
          <p:nvGrpSpPr>
            <p:cNvPr id="14" name="Group 2583"/>
            <p:cNvGrpSpPr>
              <a:grpSpLocks/>
            </p:cNvGrpSpPr>
            <p:nvPr/>
          </p:nvGrpSpPr>
          <p:grpSpPr bwMode="auto">
            <a:xfrm>
              <a:off x="482195" y="6024526"/>
              <a:ext cx="1476000" cy="756000"/>
              <a:chOff x="4070" y="2869"/>
              <a:chExt cx="253" cy="236"/>
            </a:xfrm>
          </p:grpSpPr>
          <p:sp>
            <p:nvSpPr>
              <p:cNvPr id="27" name="AutoShape 1223"/>
              <p:cNvSpPr>
                <a:spLocks noChangeArrowheads="1"/>
              </p:cNvSpPr>
              <p:nvPr/>
            </p:nvSpPr>
            <p:spPr bwMode="auto">
              <a:xfrm>
                <a:off x="4070" y="2869"/>
                <a:ext cx="253" cy="236"/>
              </a:xfrm>
              <a:prstGeom prst="can">
                <a:avLst>
                  <a:gd name="adj" fmla="val 31306"/>
                </a:avLst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8" name="Oval 1224"/>
              <p:cNvSpPr>
                <a:spLocks noChangeArrowheads="1"/>
              </p:cNvSpPr>
              <p:nvPr/>
            </p:nvSpPr>
            <p:spPr bwMode="auto">
              <a:xfrm>
                <a:off x="4072" y="3022"/>
                <a:ext cx="248" cy="76"/>
              </a:xfrm>
              <a:prstGeom prst="ellipse">
                <a:avLst/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9" name="Freeform 1225"/>
              <p:cNvSpPr>
                <a:spLocks/>
              </p:cNvSpPr>
              <p:nvPr/>
            </p:nvSpPr>
            <p:spPr bwMode="auto">
              <a:xfrm>
                <a:off x="4072" y="2918"/>
                <a:ext cx="29" cy="71"/>
              </a:xfrm>
              <a:custGeom>
                <a:avLst/>
                <a:gdLst>
                  <a:gd name="T0" fmla="*/ 0 w 186"/>
                  <a:gd name="T1" fmla="*/ 0 h 1073"/>
                  <a:gd name="T2" fmla="*/ 0 w 186"/>
                  <a:gd name="T3" fmla="*/ 0 h 1073"/>
                  <a:gd name="T4" fmla="*/ 0 w 186"/>
                  <a:gd name="T5" fmla="*/ 0 h 1073"/>
                  <a:gd name="T6" fmla="*/ 0 w 186"/>
                  <a:gd name="T7" fmla="*/ 0 h 1073"/>
                  <a:gd name="T8" fmla="*/ 0 w 186"/>
                  <a:gd name="T9" fmla="*/ 0 h 1073"/>
                  <a:gd name="T10" fmla="*/ 0 w 186"/>
                  <a:gd name="T11" fmla="*/ 0 h 1073"/>
                  <a:gd name="T12" fmla="*/ 0 w 186"/>
                  <a:gd name="T13" fmla="*/ 0 h 1073"/>
                  <a:gd name="T14" fmla="*/ 0 w 186"/>
                  <a:gd name="T15" fmla="*/ 0 h 1073"/>
                  <a:gd name="T16" fmla="*/ 0 w 186"/>
                  <a:gd name="T17" fmla="*/ 0 h 1073"/>
                  <a:gd name="T18" fmla="*/ 0 w 186"/>
                  <a:gd name="T19" fmla="*/ 0 h 1073"/>
                  <a:gd name="T20" fmla="*/ 0 w 186"/>
                  <a:gd name="T21" fmla="*/ 0 h 1073"/>
                  <a:gd name="T22" fmla="*/ 0 w 186"/>
                  <a:gd name="T23" fmla="*/ 0 h 1073"/>
                  <a:gd name="T24" fmla="*/ 0 w 186"/>
                  <a:gd name="T25" fmla="*/ 0 h 1073"/>
                  <a:gd name="T26" fmla="*/ 0 w 186"/>
                  <a:gd name="T27" fmla="*/ 0 h 1073"/>
                  <a:gd name="T28" fmla="*/ 0 w 186"/>
                  <a:gd name="T29" fmla="*/ 0 h 1073"/>
                  <a:gd name="T30" fmla="*/ 0 w 186"/>
                  <a:gd name="T31" fmla="*/ 0 h 1073"/>
                  <a:gd name="T32" fmla="*/ 0 w 186"/>
                  <a:gd name="T33" fmla="*/ 0 h 1073"/>
                  <a:gd name="T34" fmla="*/ 0 w 186"/>
                  <a:gd name="T35" fmla="*/ 0 h 1073"/>
                  <a:gd name="T36" fmla="*/ 0 w 186"/>
                  <a:gd name="T37" fmla="*/ 0 h 1073"/>
                  <a:gd name="T38" fmla="*/ 0 w 186"/>
                  <a:gd name="T39" fmla="*/ 0 h 1073"/>
                  <a:gd name="T40" fmla="*/ 0 w 186"/>
                  <a:gd name="T41" fmla="*/ 0 h 1073"/>
                  <a:gd name="T42" fmla="*/ 0 w 186"/>
                  <a:gd name="T43" fmla="*/ 0 h 1073"/>
                  <a:gd name="T44" fmla="*/ 0 w 186"/>
                  <a:gd name="T45" fmla="*/ 0 h 1073"/>
                  <a:gd name="T46" fmla="*/ 0 w 186"/>
                  <a:gd name="T47" fmla="*/ 0 h 1073"/>
                  <a:gd name="T48" fmla="*/ 0 w 186"/>
                  <a:gd name="T49" fmla="*/ 0 h 1073"/>
                  <a:gd name="T50" fmla="*/ 0 w 186"/>
                  <a:gd name="T51" fmla="*/ 0 h 1073"/>
                  <a:gd name="T52" fmla="*/ 0 w 186"/>
                  <a:gd name="T53" fmla="*/ 0 h 1073"/>
                  <a:gd name="T54" fmla="*/ 0 w 186"/>
                  <a:gd name="T55" fmla="*/ 0 h 107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86"/>
                  <a:gd name="T85" fmla="*/ 0 h 1073"/>
                  <a:gd name="T86" fmla="*/ 186 w 186"/>
                  <a:gd name="T87" fmla="*/ 1073 h 1073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86" h="1073">
                    <a:moveTo>
                      <a:pt x="0" y="0"/>
                    </a:moveTo>
                    <a:lnTo>
                      <a:pt x="1" y="927"/>
                    </a:lnTo>
                    <a:lnTo>
                      <a:pt x="5" y="950"/>
                    </a:lnTo>
                    <a:lnTo>
                      <a:pt x="16" y="966"/>
                    </a:lnTo>
                    <a:lnTo>
                      <a:pt x="31" y="986"/>
                    </a:lnTo>
                    <a:lnTo>
                      <a:pt x="48" y="1001"/>
                    </a:lnTo>
                    <a:lnTo>
                      <a:pt x="65" y="1014"/>
                    </a:lnTo>
                    <a:lnTo>
                      <a:pt x="83" y="1025"/>
                    </a:lnTo>
                    <a:lnTo>
                      <a:pt x="106" y="1037"/>
                    </a:lnTo>
                    <a:lnTo>
                      <a:pt x="125" y="1048"/>
                    </a:lnTo>
                    <a:lnTo>
                      <a:pt x="142" y="1057"/>
                    </a:lnTo>
                    <a:lnTo>
                      <a:pt x="159" y="1064"/>
                    </a:lnTo>
                    <a:lnTo>
                      <a:pt x="186" y="1073"/>
                    </a:lnTo>
                    <a:lnTo>
                      <a:pt x="164" y="1051"/>
                    </a:lnTo>
                    <a:lnTo>
                      <a:pt x="146" y="1034"/>
                    </a:lnTo>
                    <a:lnTo>
                      <a:pt x="136" y="1022"/>
                    </a:lnTo>
                    <a:lnTo>
                      <a:pt x="130" y="1008"/>
                    </a:lnTo>
                    <a:lnTo>
                      <a:pt x="127" y="988"/>
                    </a:lnTo>
                    <a:lnTo>
                      <a:pt x="127" y="967"/>
                    </a:lnTo>
                    <a:lnTo>
                      <a:pt x="127" y="947"/>
                    </a:lnTo>
                    <a:lnTo>
                      <a:pt x="127" y="921"/>
                    </a:lnTo>
                    <a:lnTo>
                      <a:pt x="125" y="82"/>
                    </a:lnTo>
                    <a:lnTo>
                      <a:pt x="106" y="72"/>
                    </a:lnTo>
                    <a:lnTo>
                      <a:pt x="89" y="63"/>
                    </a:lnTo>
                    <a:lnTo>
                      <a:pt x="67" y="53"/>
                    </a:lnTo>
                    <a:lnTo>
                      <a:pt x="44" y="38"/>
                    </a:lnTo>
                    <a:lnTo>
                      <a:pt x="23" y="2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ACFF0">
                      <a:alpha val="48000"/>
                    </a:srgbClr>
                  </a:gs>
                  <a:gs pos="100000">
                    <a:srgbClr val="BEDAF4"/>
                  </a:gs>
                </a:gsLst>
                <a:lin ang="0" scaled="1"/>
              </a:gradFill>
              <a:ln w="12700">
                <a:noFill/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0" name="Oval 1226"/>
              <p:cNvSpPr>
                <a:spLocks noChangeArrowheads="1"/>
              </p:cNvSpPr>
              <p:nvPr/>
            </p:nvSpPr>
            <p:spPr bwMode="auto">
              <a:xfrm>
                <a:off x="4077" y="2875"/>
                <a:ext cx="240" cy="63"/>
              </a:xfrm>
              <a:prstGeom prst="ellipse">
                <a:avLst/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1" name="Text Box 1227"/>
              <p:cNvSpPr txBox="1">
                <a:spLocks noChangeArrowheads="1"/>
              </p:cNvSpPr>
              <p:nvPr/>
            </p:nvSpPr>
            <p:spPr bwMode="auto">
              <a:xfrm>
                <a:off x="4096" y="2971"/>
                <a:ext cx="204" cy="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latinLnBrk="1">
                  <a:spcAft>
                    <a:spcPct val="0"/>
                  </a:spcAft>
                  <a:buClrTx/>
                  <a:buFontTx/>
                  <a:buNone/>
                </a:pPr>
                <a:r>
                  <a:rPr lang="ko-KR" altLang="en-US" sz="1400" dirty="0" err="1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사용성</a:t>
                </a:r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(Usability)</a:t>
                </a:r>
              </a:p>
            </p:txBody>
          </p:sp>
        </p:grpSp>
        <p:grpSp>
          <p:nvGrpSpPr>
            <p:cNvPr id="15" name="Group 2583"/>
            <p:cNvGrpSpPr>
              <a:grpSpLocks/>
            </p:cNvGrpSpPr>
            <p:nvPr/>
          </p:nvGrpSpPr>
          <p:grpSpPr bwMode="auto">
            <a:xfrm>
              <a:off x="482195" y="6938926"/>
              <a:ext cx="1476000" cy="756000"/>
              <a:chOff x="4070" y="2869"/>
              <a:chExt cx="253" cy="236"/>
            </a:xfrm>
          </p:grpSpPr>
          <p:sp>
            <p:nvSpPr>
              <p:cNvPr id="22" name="AutoShape 1223"/>
              <p:cNvSpPr>
                <a:spLocks noChangeArrowheads="1"/>
              </p:cNvSpPr>
              <p:nvPr/>
            </p:nvSpPr>
            <p:spPr bwMode="auto">
              <a:xfrm>
                <a:off x="4070" y="2869"/>
                <a:ext cx="253" cy="236"/>
              </a:xfrm>
              <a:prstGeom prst="can">
                <a:avLst>
                  <a:gd name="adj" fmla="val 31306"/>
                </a:avLst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3" name="Oval 1224"/>
              <p:cNvSpPr>
                <a:spLocks noChangeArrowheads="1"/>
              </p:cNvSpPr>
              <p:nvPr/>
            </p:nvSpPr>
            <p:spPr bwMode="auto">
              <a:xfrm>
                <a:off x="4072" y="3022"/>
                <a:ext cx="248" cy="76"/>
              </a:xfrm>
              <a:prstGeom prst="ellipse">
                <a:avLst/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4" name="Freeform 1225"/>
              <p:cNvSpPr>
                <a:spLocks/>
              </p:cNvSpPr>
              <p:nvPr/>
            </p:nvSpPr>
            <p:spPr bwMode="auto">
              <a:xfrm>
                <a:off x="4072" y="2918"/>
                <a:ext cx="29" cy="71"/>
              </a:xfrm>
              <a:custGeom>
                <a:avLst/>
                <a:gdLst>
                  <a:gd name="T0" fmla="*/ 0 w 186"/>
                  <a:gd name="T1" fmla="*/ 0 h 1073"/>
                  <a:gd name="T2" fmla="*/ 0 w 186"/>
                  <a:gd name="T3" fmla="*/ 0 h 1073"/>
                  <a:gd name="T4" fmla="*/ 0 w 186"/>
                  <a:gd name="T5" fmla="*/ 0 h 1073"/>
                  <a:gd name="T6" fmla="*/ 0 w 186"/>
                  <a:gd name="T7" fmla="*/ 0 h 1073"/>
                  <a:gd name="T8" fmla="*/ 0 w 186"/>
                  <a:gd name="T9" fmla="*/ 0 h 1073"/>
                  <a:gd name="T10" fmla="*/ 0 w 186"/>
                  <a:gd name="T11" fmla="*/ 0 h 1073"/>
                  <a:gd name="T12" fmla="*/ 0 w 186"/>
                  <a:gd name="T13" fmla="*/ 0 h 1073"/>
                  <a:gd name="T14" fmla="*/ 0 w 186"/>
                  <a:gd name="T15" fmla="*/ 0 h 1073"/>
                  <a:gd name="T16" fmla="*/ 0 w 186"/>
                  <a:gd name="T17" fmla="*/ 0 h 1073"/>
                  <a:gd name="T18" fmla="*/ 0 w 186"/>
                  <a:gd name="T19" fmla="*/ 0 h 1073"/>
                  <a:gd name="T20" fmla="*/ 0 w 186"/>
                  <a:gd name="T21" fmla="*/ 0 h 1073"/>
                  <a:gd name="T22" fmla="*/ 0 w 186"/>
                  <a:gd name="T23" fmla="*/ 0 h 1073"/>
                  <a:gd name="T24" fmla="*/ 0 w 186"/>
                  <a:gd name="T25" fmla="*/ 0 h 1073"/>
                  <a:gd name="T26" fmla="*/ 0 w 186"/>
                  <a:gd name="T27" fmla="*/ 0 h 1073"/>
                  <a:gd name="T28" fmla="*/ 0 w 186"/>
                  <a:gd name="T29" fmla="*/ 0 h 1073"/>
                  <a:gd name="T30" fmla="*/ 0 w 186"/>
                  <a:gd name="T31" fmla="*/ 0 h 1073"/>
                  <a:gd name="T32" fmla="*/ 0 w 186"/>
                  <a:gd name="T33" fmla="*/ 0 h 1073"/>
                  <a:gd name="T34" fmla="*/ 0 w 186"/>
                  <a:gd name="T35" fmla="*/ 0 h 1073"/>
                  <a:gd name="T36" fmla="*/ 0 w 186"/>
                  <a:gd name="T37" fmla="*/ 0 h 1073"/>
                  <a:gd name="T38" fmla="*/ 0 w 186"/>
                  <a:gd name="T39" fmla="*/ 0 h 1073"/>
                  <a:gd name="T40" fmla="*/ 0 w 186"/>
                  <a:gd name="T41" fmla="*/ 0 h 1073"/>
                  <a:gd name="T42" fmla="*/ 0 w 186"/>
                  <a:gd name="T43" fmla="*/ 0 h 1073"/>
                  <a:gd name="T44" fmla="*/ 0 w 186"/>
                  <a:gd name="T45" fmla="*/ 0 h 1073"/>
                  <a:gd name="T46" fmla="*/ 0 w 186"/>
                  <a:gd name="T47" fmla="*/ 0 h 1073"/>
                  <a:gd name="T48" fmla="*/ 0 w 186"/>
                  <a:gd name="T49" fmla="*/ 0 h 1073"/>
                  <a:gd name="T50" fmla="*/ 0 w 186"/>
                  <a:gd name="T51" fmla="*/ 0 h 1073"/>
                  <a:gd name="T52" fmla="*/ 0 w 186"/>
                  <a:gd name="T53" fmla="*/ 0 h 1073"/>
                  <a:gd name="T54" fmla="*/ 0 w 186"/>
                  <a:gd name="T55" fmla="*/ 0 h 107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86"/>
                  <a:gd name="T85" fmla="*/ 0 h 1073"/>
                  <a:gd name="T86" fmla="*/ 186 w 186"/>
                  <a:gd name="T87" fmla="*/ 1073 h 1073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86" h="1073">
                    <a:moveTo>
                      <a:pt x="0" y="0"/>
                    </a:moveTo>
                    <a:lnTo>
                      <a:pt x="1" y="927"/>
                    </a:lnTo>
                    <a:lnTo>
                      <a:pt x="5" y="950"/>
                    </a:lnTo>
                    <a:lnTo>
                      <a:pt x="16" y="966"/>
                    </a:lnTo>
                    <a:lnTo>
                      <a:pt x="31" y="986"/>
                    </a:lnTo>
                    <a:lnTo>
                      <a:pt x="48" y="1001"/>
                    </a:lnTo>
                    <a:lnTo>
                      <a:pt x="65" y="1014"/>
                    </a:lnTo>
                    <a:lnTo>
                      <a:pt x="83" y="1025"/>
                    </a:lnTo>
                    <a:lnTo>
                      <a:pt x="106" y="1037"/>
                    </a:lnTo>
                    <a:lnTo>
                      <a:pt x="125" y="1048"/>
                    </a:lnTo>
                    <a:lnTo>
                      <a:pt x="142" y="1057"/>
                    </a:lnTo>
                    <a:lnTo>
                      <a:pt x="159" y="1064"/>
                    </a:lnTo>
                    <a:lnTo>
                      <a:pt x="186" y="1073"/>
                    </a:lnTo>
                    <a:lnTo>
                      <a:pt x="164" y="1051"/>
                    </a:lnTo>
                    <a:lnTo>
                      <a:pt x="146" y="1034"/>
                    </a:lnTo>
                    <a:lnTo>
                      <a:pt x="136" y="1022"/>
                    </a:lnTo>
                    <a:lnTo>
                      <a:pt x="130" y="1008"/>
                    </a:lnTo>
                    <a:lnTo>
                      <a:pt x="127" y="988"/>
                    </a:lnTo>
                    <a:lnTo>
                      <a:pt x="127" y="967"/>
                    </a:lnTo>
                    <a:lnTo>
                      <a:pt x="127" y="947"/>
                    </a:lnTo>
                    <a:lnTo>
                      <a:pt x="127" y="921"/>
                    </a:lnTo>
                    <a:lnTo>
                      <a:pt x="125" y="82"/>
                    </a:lnTo>
                    <a:lnTo>
                      <a:pt x="106" y="72"/>
                    </a:lnTo>
                    <a:lnTo>
                      <a:pt x="89" y="63"/>
                    </a:lnTo>
                    <a:lnTo>
                      <a:pt x="67" y="53"/>
                    </a:lnTo>
                    <a:lnTo>
                      <a:pt x="44" y="38"/>
                    </a:lnTo>
                    <a:lnTo>
                      <a:pt x="23" y="2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ACFF0">
                      <a:alpha val="48000"/>
                    </a:srgbClr>
                  </a:gs>
                  <a:gs pos="100000">
                    <a:srgbClr val="BEDAF4"/>
                  </a:gs>
                </a:gsLst>
                <a:lin ang="0" scaled="1"/>
              </a:gradFill>
              <a:ln w="12700">
                <a:noFill/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5" name="Oval 1226"/>
              <p:cNvSpPr>
                <a:spLocks noChangeArrowheads="1"/>
              </p:cNvSpPr>
              <p:nvPr/>
            </p:nvSpPr>
            <p:spPr bwMode="auto">
              <a:xfrm>
                <a:off x="4077" y="2875"/>
                <a:ext cx="240" cy="63"/>
              </a:xfrm>
              <a:prstGeom prst="ellipse">
                <a:avLst/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6" name="Text Box 1227"/>
              <p:cNvSpPr txBox="1">
                <a:spLocks noChangeArrowheads="1"/>
              </p:cNvSpPr>
              <p:nvPr/>
            </p:nvSpPr>
            <p:spPr bwMode="auto">
              <a:xfrm>
                <a:off x="4082" y="2971"/>
                <a:ext cx="230" cy="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latinLnBrk="1">
                  <a:spcAft>
                    <a:spcPct val="0"/>
                  </a:spcAft>
                  <a:buClrTx/>
                  <a:buFontTx/>
                  <a:buNone/>
                </a:pPr>
                <a:r>
                  <a:rPr lang="ko-KR" altLang="en-US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가용성</a:t>
                </a:r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(Availability)</a:t>
                </a:r>
              </a:p>
            </p:txBody>
          </p:sp>
        </p:grpSp>
        <p:grpSp>
          <p:nvGrpSpPr>
            <p:cNvPr id="16" name="Group 2583"/>
            <p:cNvGrpSpPr>
              <a:grpSpLocks/>
            </p:cNvGrpSpPr>
            <p:nvPr/>
          </p:nvGrpSpPr>
          <p:grpSpPr bwMode="auto">
            <a:xfrm>
              <a:off x="482195" y="7858052"/>
              <a:ext cx="1476000" cy="756000"/>
              <a:chOff x="4070" y="2869"/>
              <a:chExt cx="253" cy="236"/>
            </a:xfrm>
          </p:grpSpPr>
          <p:sp>
            <p:nvSpPr>
              <p:cNvPr id="17" name="AutoShape 1223"/>
              <p:cNvSpPr>
                <a:spLocks noChangeArrowheads="1"/>
              </p:cNvSpPr>
              <p:nvPr/>
            </p:nvSpPr>
            <p:spPr bwMode="auto">
              <a:xfrm>
                <a:off x="4070" y="2869"/>
                <a:ext cx="253" cy="236"/>
              </a:xfrm>
              <a:prstGeom prst="can">
                <a:avLst>
                  <a:gd name="adj" fmla="val 31306"/>
                </a:avLst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8" name="Oval 1224"/>
              <p:cNvSpPr>
                <a:spLocks noChangeArrowheads="1"/>
              </p:cNvSpPr>
              <p:nvPr/>
            </p:nvSpPr>
            <p:spPr bwMode="auto">
              <a:xfrm>
                <a:off x="4072" y="3022"/>
                <a:ext cx="248" cy="76"/>
              </a:xfrm>
              <a:prstGeom prst="ellipse">
                <a:avLst/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" name="Freeform 1225"/>
              <p:cNvSpPr>
                <a:spLocks/>
              </p:cNvSpPr>
              <p:nvPr/>
            </p:nvSpPr>
            <p:spPr bwMode="auto">
              <a:xfrm>
                <a:off x="4072" y="2918"/>
                <a:ext cx="29" cy="71"/>
              </a:xfrm>
              <a:custGeom>
                <a:avLst/>
                <a:gdLst>
                  <a:gd name="T0" fmla="*/ 0 w 186"/>
                  <a:gd name="T1" fmla="*/ 0 h 1073"/>
                  <a:gd name="T2" fmla="*/ 0 w 186"/>
                  <a:gd name="T3" fmla="*/ 0 h 1073"/>
                  <a:gd name="T4" fmla="*/ 0 w 186"/>
                  <a:gd name="T5" fmla="*/ 0 h 1073"/>
                  <a:gd name="T6" fmla="*/ 0 w 186"/>
                  <a:gd name="T7" fmla="*/ 0 h 1073"/>
                  <a:gd name="T8" fmla="*/ 0 w 186"/>
                  <a:gd name="T9" fmla="*/ 0 h 1073"/>
                  <a:gd name="T10" fmla="*/ 0 w 186"/>
                  <a:gd name="T11" fmla="*/ 0 h 1073"/>
                  <a:gd name="T12" fmla="*/ 0 w 186"/>
                  <a:gd name="T13" fmla="*/ 0 h 1073"/>
                  <a:gd name="T14" fmla="*/ 0 w 186"/>
                  <a:gd name="T15" fmla="*/ 0 h 1073"/>
                  <a:gd name="T16" fmla="*/ 0 w 186"/>
                  <a:gd name="T17" fmla="*/ 0 h 1073"/>
                  <a:gd name="T18" fmla="*/ 0 w 186"/>
                  <a:gd name="T19" fmla="*/ 0 h 1073"/>
                  <a:gd name="T20" fmla="*/ 0 w 186"/>
                  <a:gd name="T21" fmla="*/ 0 h 1073"/>
                  <a:gd name="T22" fmla="*/ 0 w 186"/>
                  <a:gd name="T23" fmla="*/ 0 h 1073"/>
                  <a:gd name="T24" fmla="*/ 0 w 186"/>
                  <a:gd name="T25" fmla="*/ 0 h 1073"/>
                  <a:gd name="T26" fmla="*/ 0 w 186"/>
                  <a:gd name="T27" fmla="*/ 0 h 1073"/>
                  <a:gd name="T28" fmla="*/ 0 w 186"/>
                  <a:gd name="T29" fmla="*/ 0 h 1073"/>
                  <a:gd name="T30" fmla="*/ 0 w 186"/>
                  <a:gd name="T31" fmla="*/ 0 h 1073"/>
                  <a:gd name="T32" fmla="*/ 0 w 186"/>
                  <a:gd name="T33" fmla="*/ 0 h 1073"/>
                  <a:gd name="T34" fmla="*/ 0 w 186"/>
                  <a:gd name="T35" fmla="*/ 0 h 1073"/>
                  <a:gd name="T36" fmla="*/ 0 w 186"/>
                  <a:gd name="T37" fmla="*/ 0 h 1073"/>
                  <a:gd name="T38" fmla="*/ 0 w 186"/>
                  <a:gd name="T39" fmla="*/ 0 h 1073"/>
                  <a:gd name="T40" fmla="*/ 0 w 186"/>
                  <a:gd name="T41" fmla="*/ 0 h 1073"/>
                  <a:gd name="T42" fmla="*/ 0 w 186"/>
                  <a:gd name="T43" fmla="*/ 0 h 1073"/>
                  <a:gd name="T44" fmla="*/ 0 w 186"/>
                  <a:gd name="T45" fmla="*/ 0 h 1073"/>
                  <a:gd name="T46" fmla="*/ 0 w 186"/>
                  <a:gd name="T47" fmla="*/ 0 h 1073"/>
                  <a:gd name="T48" fmla="*/ 0 w 186"/>
                  <a:gd name="T49" fmla="*/ 0 h 1073"/>
                  <a:gd name="T50" fmla="*/ 0 w 186"/>
                  <a:gd name="T51" fmla="*/ 0 h 1073"/>
                  <a:gd name="T52" fmla="*/ 0 w 186"/>
                  <a:gd name="T53" fmla="*/ 0 h 1073"/>
                  <a:gd name="T54" fmla="*/ 0 w 186"/>
                  <a:gd name="T55" fmla="*/ 0 h 107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86"/>
                  <a:gd name="T85" fmla="*/ 0 h 1073"/>
                  <a:gd name="T86" fmla="*/ 186 w 186"/>
                  <a:gd name="T87" fmla="*/ 1073 h 1073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86" h="1073">
                    <a:moveTo>
                      <a:pt x="0" y="0"/>
                    </a:moveTo>
                    <a:lnTo>
                      <a:pt x="1" y="927"/>
                    </a:lnTo>
                    <a:lnTo>
                      <a:pt x="5" y="950"/>
                    </a:lnTo>
                    <a:lnTo>
                      <a:pt x="16" y="966"/>
                    </a:lnTo>
                    <a:lnTo>
                      <a:pt x="31" y="986"/>
                    </a:lnTo>
                    <a:lnTo>
                      <a:pt x="48" y="1001"/>
                    </a:lnTo>
                    <a:lnTo>
                      <a:pt x="65" y="1014"/>
                    </a:lnTo>
                    <a:lnTo>
                      <a:pt x="83" y="1025"/>
                    </a:lnTo>
                    <a:lnTo>
                      <a:pt x="106" y="1037"/>
                    </a:lnTo>
                    <a:lnTo>
                      <a:pt x="125" y="1048"/>
                    </a:lnTo>
                    <a:lnTo>
                      <a:pt x="142" y="1057"/>
                    </a:lnTo>
                    <a:lnTo>
                      <a:pt x="159" y="1064"/>
                    </a:lnTo>
                    <a:lnTo>
                      <a:pt x="186" y="1073"/>
                    </a:lnTo>
                    <a:lnTo>
                      <a:pt x="164" y="1051"/>
                    </a:lnTo>
                    <a:lnTo>
                      <a:pt x="146" y="1034"/>
                    </a:lnTo>
                    <a:lnTo>
                      <a:pt x="136" y="1022"/>
                    </a:lnTo>
                    <a:lnTo>
                      <a:pt x="130" y="1008"/>
                    </a:lnTo>
                    <a:lnTo>
                      <a:pt x="127" y="988"/>
                    </a:lnTo>
                    <a:lnTo>
                      <a:pt x="127" y="967"/>
                    </a:lnTo>
                    <a:lnTo>
                      <a:pt x="127" y="947"/>
                    </a:lnTo>
                    <a:lnTo>
                      <a:pt x="127" y="921"/>
                    </a:lnTo>
                    <a:lnTo>
                      <a:pt x="125" y="82"/>
                    </a:lnTo>
                    <a:lnTo>
                      <a:pt x="106" y="72"/>
                    </a:lnTo>
                    <a:lnTo>
                      <a:pt x="89" y="63"/>
                    </a:lnTo>
                    <a:lnTo>
                      <a:pt x="67" y="53"/>
                    </a:lnTo>
                    <a:lnTo>
                      <a:pt x="44" y="38"/>
                    </a:lnTo>
                    <a:lnTo>
                      <a:pt x="23" y="2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ACFF0">
                      <a:alpha val="48000"/>
                    </a:srgbClr>
                  </a:gs>
                  <a:gs pos="100000">
                    <a:srgbClr val="BEDAF4"/>
                  </a:gs>
                </a:gsLst>
                <a:lin ang="0" scaled="1"/>
              </a:gradFill>
              <a:ln w="12700">
                <a:noFill/>
                <a:round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" name="Oval 1226"/>
              <p:cNvSpPr>
                <a:spLocks noChangeArrowheads="1"/>
              </p:cNvSpPr>
              <p:nvPr/>
            </p:nvSpPr>
            <p:spPr bwMode="auto">
              <a:xfrm>
                <a:off x="4077" y="2875"/>
                <a:ext cx="240" cy="63"/>
              </a:xfrm>
              <a:prstGeom prst="ellipse">
                <a:avLst/>
              </a:prstGeom>
              <a:gradFill rotWithShape="1">
                <a:gsLst>
                  <a:gs pos="0">
                    <a:srgbClr val="6AADE8"/>
                  </a:gs>
                  <a:gs pos="100000">
                    <a:srgbClr val="AACFF0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" name="Text Box 1227"/>
              <p:cNvSpPr txBox="1">
                <a:spLocks noChangeArrowheads="1"/>
              </p:cNvSpPr>
              <p:nvPr/>
            </p:nvSpPr>
            <p:spPr bwMode="auto">
              <a:xfrm>
                <a:off x="4081" y="2971"/>
                <a:ext cx="231" cy="7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latinLnBrk="1">
                  <a:spcAft>
                    <a:spcPct val="0"/>
                  </a:spcAft>
                  <a:buClrTx/>
                  <a:buFontTx/>
                  <a:buNone/>
                </a:pPr>
                <a:r>
                  <a:rPr lang="ko-KR" altLang="en-US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심미성</a:t>
                </a:r>
                <a:r>
                  <a:rPr lang="en-US" altLang="ko-KR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(Aesthetics)</a:t>
                </a: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307694" y="3343022"/>
            <a:ext cx="7692650" cy="3474431"/>
            <a:chOff x="2307694" y="3343022"/>
            <a:chExt cx="4745268" cy="3474431"/>
          </a:xfrm>
        </p:grpSpPr>
        <p:grpSp>
          <p:nvGrpSpPr>
            <p:cNvPr id="38" name="Group 105"/>
            <p:cNvGrpSpPr>
              <a:grpSpLocks/>
            </p:cNvGrpSpPr>
            <p:nvPr/>
          </p:nvGrpSpPr>
          <p:grpSpPr bwMode="auto">
            <a:xfrm>
              <a:off x="2307694" y="3343022"/>
              <a:ext cx="2325660" cy="1041609"/>
              <a:chOff x="3135" y="683"/>
              <a:chExt cx="2971" cy="686"/>
            </a:xfrm>
          </p:grpSpPr>
          <p:sp>
            <p:nvSpPr>
              <p:cNvPr id="64" name="AutoShape 85"/>
              <p:cNvSpPr>
                <a:spLocks noChangeArrowheads="1"/>
              </p:cNvSpPr>
              <p:nvPr/>
            </p:nvSpPr>
            <p:spPr bwMode="auto">
              <a:xfrm>
                <a:off x="3135" y="683"/>
                <a:ext cx="2927" cy="686"/>
              </a:xfrm>
              <a:prstGeom prst="roundRect">
                <a:avLst>
                  <a:gd name="adj" fmla="val 1292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5400000" scaled="1"/>
              </a:gradFill>
              <a:ln w="9525" algn="ctr">
                <a:solidFill>
                  <a:srgbClr val="AACFF0"/>
                </a:solidFill>
                <a:round/>
                <a:headEnd/>
                <a:tailEnd/>
              </a:ln>
            </p:spPr>
            <p:txBody>
              <a:bodyPr lIns="54000" tIns="35995" rIns="54000" bIns="45714" anchor="ctr">
                <a:noAutofit/>
              </a:bodyPr>
              <a:lstStyle/>
              <a:p>
                <a:endPara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5" name="Rectangle 86"/>
              <p:cNvSpPr>
                <a:spLocks noChangeArrowheads="1"/>
              </p:cNvSpPr>
              <p:nvPr/>
            </p:nvSpPr>
            <p:spPr bwMode="auto">
              <a:xfrm>
                <a:off x="3148" y="858"/>
                <a:ext cx="2900" cy="5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anchor="ctr">
                <a:noAutofit/>
              </a:bodyPr>
              <a:lstStyle/>
              <a:p>
                <a:pPr marL="115888" indent="-115888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90000"/>
                  <a:buBlip>
                    <a:blip r:embed="rId3"/>
                  </a:buBlip>
                  <a:tabLst>
                    <a:tab pos="1438275" algn="l"/>
                  </a:tabLst>
                </a:pP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기 출시된</a:t>
                </a:r>
                <a:r>
                  <a:rPr kumimoji="1"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, 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혹은 출시 예정인 </a:t>
                </a:r>
                <a:r>
                  <a:rPr kumimoji="1" lang="en-US" altLang="ko-KR" sz="12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Smart  </a:t>
                </a:r>
                <a:r>
                  <a:rPr kumimoji="1"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Device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의 특장점 및 </a:t>
                </a:r>
                <a:r>
                  <a:rPr kumimoji="1"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GUI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에 대한 이해도를 바탕으로 서비스를 설계하여 사용자에게 편의성 제공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pic>
            <p:nvPicPr>
              <p:cNvPr id="66" name="Picture 87" descr="bar(b)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43" y="694"/>
                <a:ext cx="2910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7" name="Rectangle 88"/>
              <p:cNvSpPr>
                <a:spLocks noChangeArrowheads="1"/>
              </p:cNvSpPr>
              <p:nvPr/>
            </p:nvSpPr>
            <p:spPr bwMode="auto">
              <a:xfrm>
                <a:off x="3150" y="714"/>
                <a:ext cx="2956" cy="1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noAutofit/>
              </a:bodyPr>
              <a:lstStyle/>
              <a:p>
                <a:pPr algn="ctr">
                  <a:spcAft>
                    <a:spcPct val="0"/>
                  </a:spcAft>
                  <a:buClrTx/>
                  <a:buFontTx/>
                  <a:buNone/>
                </a:pPr>
                <a:r>
                  <a:rPr kumimoji="1"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Device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에 대한 이해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39" name="Group 105"/>
            <p:cNvGrpSpPr>
              <a:grpSpLocks/>
            </p:cNvGrpSpPr>
            <p:nvPr/>
          </p:nvGrpSpPr>
          <p:grpSpPr bwMode="auto">
            <a:xfrm>
              <a:off x="4727302" y="3343022"/>
              <a:ext cx="2325660" cy="1041609"/>
              <a:chOff x="3135" y="683"/>
              <a:chExt cx="2971" cy="686"/>
            </a:xfrm>
          </p:grpSpPr>
          <p:sp>
            <p:nvSpPr>
              <p:cNvPr id="60" name="AutoShape 85"/>
              <p:cNvSpPr>
                <a:spLocks noChangeArrowheads="1"/>
              </p:cNvSpPr>
              <p:nvPr/>
            </p:nvSpPr>
            <p:spPr bwMode="auto">
              <a:xfrm>
                <a:off x="3135" y="683"/>
                <a:ext cx="2927" cy="686"/>
              </a:xfrm>
              <a:prstGeom prst="roundRect">
                <a:avLst>
                  <a:gd name="adj" fmla="val 1292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5400000" scaled="1"/>
              </a:gradFill>
              <a:ln w="9525" algn="ctr">
                <a:solidFill>
                  <a:srgbClr val="AACFF0"/>
                </a:solidFill>
                <a:round/>
                <a:headEnd/>
                <a:tailEnd/>
              </a:ln>
            </p:spPr>
            <p:txBody>
              <a:bodyPr lIns="54000" tIns="35995" rIns="54000" bIns="45714" anchor="ctr">
                <a:noAutofit/>
              </a:bodyPr>
              <a:lstStyle/>
              <a:p>
                <a:endPara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61" name="Rectangle 86"/>
              <p:cNvSpPr>
                <a:spLocks noChangeArrowheads="1"/>
              </p:cNvSpPr>
              <p:nvPr/>
            </p:nvSpPr>
            <p:spPr bwMode="auto">
              <a:xfrm>
                <a:off x="3148" y="858"/>
                <a:ext cx="2900" cy="5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anchor="ctr">
                <a:noAutofit/>
              </a:bodyPr>
              <a:lstStyle/>
              <a:p>
                <a:pPr marL="115888" indent="-115888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90000"/>
                  <a:buBlip>
                    <a:blip r:embed="rId3"/>
                  </a:buBlip>
                  <a:tabLst>
                    <a:tab pos="1438275" algn="l"/>
                  </a:tabLst>
                </a:pP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주요 포인트 서비스</a:t>
                </a:r>
                <a:r>
                  <a:rPr kumimoji="1"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, 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많이 사용하는 서비스 등의 파악을 통하여 시선이 많이 머무는 위치</a:t>
                </a:r>
                <a:r>
                  <a:rPr kumimoji="1"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, 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클릭을 많이 하는 위치 등에 요소 배치 및 배분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pic>
            <p:nvPicPr>
              <p:cNvPr id="62" name="Picture 87" descr="bar(b)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43" y="694"/>
                <a:ext cx="2910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3" name="Rectangle 88"/>
              <p:cNvSpPr>
                <a:spLocks noChangeArrowheads="1"/>
              </p:cNvSpPr>
              <p:nvPr/>
            </p:nvSpPr>
            <p:spPr bwMode="auto">
              <a:xfrm>
                <a:off x="3150" y="714"/>
                <a:ext cx="2956" cy="1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noAutofit/>
              </a:bodyPr>
              <a:lstStyle/>
              <a:p>
                <a:pPr algn="ctr">
                  <a:spcAft>
                    <a:spcPct val="0"/>
                  </a:spcAft>
                  <a:buClrTx/>
                  <a:buFontTx/>
                  <a:buNone/>
                </a:pP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사용 서비스의 파악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40" name="Group 105"/>
            <p:cNvGrpSpPr>
              <a:grpSpLocks/>
            </p:cNvGrpSpPr>
            <p:nvPr/>
          </p:nvGrpSpPr>
          <p:grpSpPr bwMode="auto">
            <a:xfrm>
              <a:off x="2307694" y="4559433"/>
              <a:ext cx="2325660" cy="1041609"/>
              <a:chOff x="3135" y="683"/>
              <a:chExt cx="2971" cy="686"/>
            </a:xfrm>
          </p:grpSpPr>
          <p:sp>
            <p:nvSpPr>
              <p:cNvPr id="56" name="AutoShape 85"/>
              <p:cNvSpPr>
                <a:spLocks noChangeArrowheads="1"/>
              </p:cNvSpPr>
              <p:nvPr/>
            </p:nvSpPr>
            <p:spPr bwMode="auto">
              <a:xfrm>
                <a:off x="3135" y="683"/>
                <a:ext cx="2927" cy="686"/>
              </a:xfrm>
              <a:prstGeom prst="roundRect">
                <a:avLst>
                  <a:gd name="adj" fmla="val 1292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5400000" scaled="1"/>
              </a:gradFill>
              <a:ln w="9525" algn="ctr">
                <a:solidFill>
                  <a:srgbClr val="AACFF0"/>
                </a:solidFill>
                <a:round/>
                <a:headEnd/>
                <a:tailEnd/>
              </a:ln>
            </p:spPr>
            <p:txBody>
              <a:bodyPr lIns="54000" tIns="35995" rIns="54000" bIns="45714" anchor="ctr">
                <a:noAutofit/>
              </a:bodyPr>
              <a:lstStyle/>
              <a:p>
                <a:endPara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7" name="Rectangle 86"/>
              <p:cNvSpPr>
                <a:spLocks noChangeArrowheads="1"/>
              </p:cNvSpPr>
              <p:nvPr/>
            </p:nvSpPr>
            <p:spPr bwMode="auto">
              <a:xfrm>
                <a:off x="3148" y="858"/>
                <a:ext cx="2900" cy="5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anchor="ctr">
                <a:noAutofit/>
              </a:bodyPr>
              <a:lstStyle/>
              <a:p>
                <a:pPr marL="115888" indent="-115888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90000"/>
                  <a:buBlip>
                    <a:blip r:embed="rId3"/>
                  </a:buBlip>
                  <a:tabLst>
                    <a:tab pos="1438275" algn="l"/>
                  </a:tabLst>
                </a:pP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제공되는 </a:t>
                </a:r>
                <a:r>
                  <a:rPr kumimoji="1" lang="ko-KR" altLang="en-US" sz="1200" dirty="0" err="1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콘텐츠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 및 서비스의 성격에 따른 내용 이해와 그에 상응하는 디자인 적용 및 버튼</a:t>
                </a:r>
                <a:r>
                  <a:rPr kumimoji="1"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, 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텍스트 등의 요소를 사용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pic>
            <p:nvPicPr>
              <p:cNvPr id="58" name="Picture 87" descr="bar(b)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43" y="694"/>
                <a:ext cx="2910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" name="Rectangle 88"/>
              <p:cNvSpPr>
                <a:spLocks noChangeArrowheads="1"/>
              </p:cNvSpPr>
              <p:nvPr/>
            </p:nvSpPr>
            <p:spPr bwMode="auto">
              <a:xfrm>
                <a:off x="3150" y="714"/>
                <a:ext cx="2956" cy="1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noAutofit/>
              </a:bodyPr>
              <a:lstStyle/>
              <a:p>
                <a:pPr algn="ctr">
                  <a:spcAft>
                    <a:spcPct val="0"/>
                  </a:spcAft>
                  <a:buClrTx/>
                  <a:buFontTx/>
                  <a:buNone/>
                </a:pPr>
                <a:r>
                  <a:rPr kumimoji="1" lang="ko-KR" altLang="en-US" sz="1200" dirty="0" err="1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콘텐츠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성격의 이해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41" name="Group 105"/>
            <p:cNvGrpSpPr>
              <a:grpSpLocks/>
            </p:cNvGrpSpPr>
            <p:nvPr/>
          </p:nvGrpSpPr>
          <p:grpSpPr bwMode="auto">
            <a:xfrm>
              <a:off x="4727302" y="4559433"/>
              <a:ext cx="2325660" cy="1041609"/>
              <a:chOff x="3135" y="683"/>
              <a:chExt cx="2971" cy="686"/>
            </a:xfrm>
          </p:grpSpPr>
          <p:sp>
            <p:nvSpPr>
              <p:cNvPr id="52" name="AutoShape 85"/>
              <p:cNvSpPr>
                <a:spLocks noChangeArrowheads="1"/>
              </p:cNvSpPr>
              <p:nvPr/>
            </p:nvSpPr>
            <p:spPr bwMode="auto">
              <a:xfrm>
                <a:off x="3135" y="683"/>
                <a:ext cx="2927" cy="686"/>
              </a:xfrm>
              <a:prstGeom prst="roundRect">
                <a:avLst>
                  <a:gd name="adj" fmla="val 1292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5400000" scaled="1"/>
              </a:gradFill>
              <a:ln w="9525" algn="ctr">
                <a:solidFill>
                  <a:srgbClr val="AACFF0"/>
                </a:solidFill>
                <a:round/>
                <a:headEnd/>
                <a:tailEnd/>
              </a:ln>
            </p:spPr>
            <p:txBody>
              <a:bodyPr lIns="54000" tIns="35995" rIns="54000" bIns="45714" anchor="ctr">
                <a:noAutofit/>
              </a:bodyPr>
              <a:lstStyle/>
              <a:p>
                <a:endPara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53" name="Rectangle 86"/>
              <p:cNvSpPr>
                <a:spLocks noChangeArrowheads="1"/>
              </p:cNvSpPr>
              <p:nvPr/>
            </p:nvSpPr>
            <p:spPr bwMode="auto">
              <a:xfrm>
                <a:off x="3148" y="858"/>
                <a:ext cx="2900" cy="5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anchor="ctr">
                <a:noAutofit/>
              </a:bodyPr>
              <a:lstStyle/>
              <a:p>
                <a:pPr marL="115888" indent="-115888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90000"/>
                  <a:buBlip>
                    <a:blip r:embed="rId3"/>
                  </a:buBlip>
                  <a:tabLst>
                    <a:tab pos="1438275" algn="l"/>
                  </a:tabLst>
                </a:pPr>
                <a:r>
                  <a:rPr kumimoji="1" lang="ko-KR" altLang="en-US" sz="12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사용시간 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및 집중도 향상을 위한 연구 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pic>
            <p:nvPicPr>
              <p:cNvPr id="54" name="Picture 87" descr="bar(b)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43" y="694"/>
                <a:ext cx="2910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5" name="Rectangle 88"/>
              <p:cNvSpPr>
                <a:spLocks noChangeArrowheads="1"/>
              </p:cNvSpPr>
              <p:nvPr/>
            </p:nvSpPr>
            <p:spPr bwMode="auto">
              <a:xfrm>
                <a:off x="3150" y="714"/>
                <a:ext cx="2956" cy="1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noAutofit/>
              </a:bodyPr>
              <a:lstStyle/>
              <a:p>
                <a:pPr algn="ctr">
                  <a:spcAft>
                    <a:spcPct val="0"/>
                  </a:spcAft>
                  <a:buClrTx/>
                  <a:buFontTx/>
                  <a:buNone/>
                </a:pP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사용시간 조사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42" name="Group 105"/>
            <p:cNvGrpSpPr>
              <a:grpSpLocks/>
            </p:cNvGrpSpPr>
            <p:nvPr/>
          </p:nvGrpSpPr>
          <p:grpSpPr bwMode="auto">
            <a:xfrm>
              <a:off x="2307694" y="5775844"/>
              <a:ext cx="2325660" cy="1041609"/>
              <a:chOff x="3135" y="683"/>
              <a:chExt cx="2971" cy="686"/>
            </a:xfrm>
          </p:grpSpPr>
          <p:sp>
            <p:nvSpPr>
              <p:cNvPr id="48" name="AutoShape 85"/>
              <p:cNvSpPr>
                <a:spLocks noChangeArrowheads="1"/>
              </p:cNvSpPr>
              <p:nvPr/>
            </p:nvSpPr>
            <p:spPr bwMode="auto">
              <a:xfrm>
                <a:off x="3135" y="683"/>
                <a:ext cx="2927" cy="686"/>
              </a:xfrm>
              <a:prstGeom prst="roundRect">
                <a:avLst>
                  <a:gd name="adj" fmla="val 1292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5400000" scaled="1"/>
              </a:gradFill>
              <a:ln w="9525" algn="ctr">
                <a:solidFill>
                  <a:srgbClr val="AACFF0"/>
                </a:solidFill>
                <a:round/>
                <a:headEnd/>
                <a:tailEnd/>
              </a:ln>
            </p:spPr>
            <p:txBody>
              <a:bodyPr lIns="54000" tIns="35995" rIns="54000" bIns="45714" anchor="ctr">
                <a:noAutofit/>
              </a:bodyPr>
              <a:lstStyle/>
              <a:p>
                <a:endPara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9" name="Rectangle 86"/>
              <p:cNvSpPr>
                <a:spLocks noChangeArrowheads="1"/>
              </p:cNvSpPr>
              <p:nvPr/>
            </p:nvSpPr>
            <p:spPr bwMode="auto">
              <a:xfrm>
                <a:off x="3148" y="858"/>
                <a:ext cx="2900" cy="5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anchor="ctr">
                <a:noAutofit/>
              </a:bodyPr>
              <a:lstStyle/>
              <a:p>
                <a:pPr marL="115888" indent="-115888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90000"/>
                  <a:buBlip>
                    <a:blip r:embed="rId3"/>
                  </a:buBlip>
                  <a:tabLst>
                    <a:tab pos="1438275" algn="l"/>
                  </a:tabLst>
                </a:pP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사용 </a:t>
                </a:r>
                <a:r>
                  <a:rPr kumimoji="1" lang="ko-KR" altLang="en-US" sz="12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환경 디자인 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및 모바일 트렌드 적용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  <a:p>
                <a:pPr marL="115888" indent="-115888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90000"/>
                  <a:buBlip>
                    <a:blip r:embed="rId3"/>
                  </a:buBlip>
                  <a:tabLst>
                    <a:tab pos="1438275" algn="l"/>
                  </a:tabLst>
                </a:pP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시스템 폰트 및 버튼 이미지 확장</a:t>
                </a:r>
                <a:r>
                  <a:rPr kumimoji="1" lang="en-US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, </a:t>
                </a:r>
                <a:r>
                  <a:rPr kumimoji="1" lang="ko-KR" altLang="en-US" sz="1200" dirty="0" err="1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가독성</a:t>
                </a: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 높은 색상 적용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itchFamily="34" charset="0"/>
                </a:endParaRPr>
              </a:p>
            </p:txBody>
          </p:sp>
          <p:pic>
            <p:nvPicPr>
              <p:cNvPr id="50" name="Picture 87" descr="bar(b)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43" y="694"/>
                <a:ext cx="2910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1" name="Rectangle 88"/>
              <p:cNvSpPr>
                <a:spLocks noChangeArrowheads="1"/>
              </p:cNvSpPr>
              <p:nvPr/>
            </p:nvSpPr>
            <p:spPr bwMode="auto">
              <a:xfrm>
                <a:off x="3150" y="714"/>
                <a:ext cx="2956" cy="1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noAutofit/>
              </a:bodyPr>
              <a:lstStyle/>
              <a:p>
                <a:pPr algn="ctr">
                  <a:spcAft>
                    <a:spcPct val="0"/>
                  </a:spcAft>
                  <a:buClrTx/>
                  <a:buFontTx/>
                  <a:buNone/>
                </a:pP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사용자의 연령에 대한 고려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43" name="Group 105"/>
            <p:cNvGrpSpPr>
              <a:grpSpLocks/>
            </p:cNvGrpSpPr>
            <p:nvPr/>
          </p:nvGrpSpPr>
          <p:grpSpPr bwMode="auto">
            <a:xfrm>
              <a:off x="4727302" y="5775844"/>
              <a:ext cx="2325660" cy="1041609"/>
              <a:chOff x="3135" y="683"/>
              <a:chExt cx="2971" cy="686"/>
            </a:xfrm>
          </p:grpSpPr>
          <p:sp>
            <p:nvSpPr>
              <p:cNvPr id="44" name="AutoShape 85"/>
              <p:cNvSpPr>
                <a:spLocks noChangeArrowheads="1"/>
              </p:cNvSpPr>
              <p:nvPr/>
            </p:nvSpPr>
            <p:spPr bwMode="auto">
              <a:xfrm>
                <a:off x="3135" y="683"/>
                <a:ext cx="2927" cy="686"/>
              </a:xfrm>
              <a:prstGeom prst="roundRect">
                <a:avLst>
                  <a:gd name="adj" fmla="val 1292"/>
                </a:avLst>
              </a:prstGeom>
              <a:gradFill rotWithShape="1">
                <a:gsLst>
                  <a:gs pos="0">
                    <a:srgbClr val="EAEAEA"/>
                  </a:gs>
                  <a:gs pos="100000">
                    <a:srgbClr val="FFFFFF"/>
                  </a:gs>
                </a:gsLst>
                <a:lin ang="5400000" scaled="1"/>
              </a:gradFill>
              <a:ln w="9525" algn="ctr">
                <a:solidFill>
                  <a:srgbClr val="AACFF0"/>
                </a:solidFill>
                <a:round/>
                <a:headEnd/>
                <a:tailEnd/>
              </a:ln>
            </p:spPr>
            <p:txBody>
              <a:bodyPr lIns="54000" tIns="35995" rIns="54000" bIns="45714" anchor="ctr">
                <a:noAutofit/>
              </a:bodyPr>
              <a:lstStyle/>
              <a:p>
                <a:endPara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45" name="Rectangle 86"/>
              <p:cNvSpPr>
                <a:spLocks noChangeArrowheads="1"/>
              </p:cNvSpPr>
              <p:nvPr/>
            </p:nvSpPr>
            <p:spPr bwMode="auto">
              <a:xfrm>
                <a:off x="3148" y="858"/>
                <a:ext cx="2900" cy="5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anchor="ctr">
                <a:noAutofit/>
              </a:bodyPr>
              <a:lstStyle/>
              <a:p>
                <a:pPr marL="115888" indent="-115888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90000"/>
                  <a:buBlip>
                    <a:blip r:embed="rId3"/>
                  </a:buBlip>
                  <a:tabLst>
                    <a:tab pos="1438275" algn="l"/>
                  </a:tabLst>
                </a:pP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홈페이지를 </a:t>
                </a:r>
                <a:r>
                  <a:rPr kumimoji="1" lang="ko-KR" altLang="ko-KR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" pitchFamily="34" charset="0"/>
                  </a:rPr>
                  <a:t>사용하는 공간 및 장소를 연구, 조사하여 그에 적합한 서비스 시스템을 설계, 적용</a:t>
                </a:r>
              </a:p>
            </p:txBody>
          </p:sp>
          <p:pic>
            <p:nvPicPr>
              <p:cNvPr id="46" name="Picture 87" descr="bar(b)"/>
              <p:cNvPicPr>
                <a:picLocks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43" y="694"/>
                <a:ext cx="2910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88"/>
              <p:cNvSpPr>
                <a:spLocks noChangeArrowheads="1"/>
              </p:cNvSpPr>
              <p:nvPr/>
            </p:nvSpPr>
            <p:spPr bwMode="auto">
              <a:xfrm>
                <a:off x="3150" y="714"/>
                <a:ext cx="2956" cy="1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noAutofit/>
              </a:bodyPr>
              <a:lstStyle/>
              <a:p>
                <a:pPr algn="ctr">
                  <a:spcAft>
                    <a:spcPct val="0"/>
                  </a:spcAft>
                  <a:buClrTx/>
                  <a:buFontTx/>
                  <a:buNone/>
                </a:pPr>
                <a:r>
                  <a:rPr kumimoji="1" lang="ko-KR" altLang="en-US" sz="12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사용 장소 조사</a:t>
                </a:r>
                <a:endParaRPr kumimoji="1"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27223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402484" y="1494680"/>
            <a:ext cx="1676671" cy="172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8000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latin typeface="MingLiU" pitchFamily="49" charset="-120"/>
                <a:ea typeface="MingLiU" pitchFamily="49" charset="-120"/>
              </a:rPr>
              <a:t>Ⅲ</a:t>
            </a:r>
            <a:endParaRPr lang="en-US" altLang="ko-KR" sz="8000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latin typeface="MingLiU" pitchFamily="49" charset="-120"/>
              <a:ea typeface="MingLiU" pitchFamily="49" charset="-120"/>
            </a:endParaRPr>
          </a:p>
        </p:txBody>
      </p:sp>
      <p:pic>
        <p:nvPicPr>
          <p:cNvPr id="22" name="Picture 2" descr="C:\Users\pck\Desktop\서울시로고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2247" y="6759139"/>
            <a:ext cx="1518069" cy="42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508790" y="2190269"/>
            <a:ext cx="24224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ko-KR" altLang="en-US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dist="50800" sx="1000" sy="1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추진계획</a:t>
            </a:r>
            <a:endParaRPr lang="en-US" altLang="ko-KR" sz="5000" b="1" dirty="0" smtClean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glow>
                  <a:schemeClr val="tx2"/>
                </a:glow>
                <a:outerShdw dist="50800" sx="1000" sy="1000" algn="ctr" rotWithShape="0">
                  <a:schemeClr val="tx1"/>
                </a:outerShdw>
              </a:effectLst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55266" y="3613509"/>
            <a:ext cx="242636" cy="2426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1</a:t>
            </a:r>
            <a:endParaRPr lang="ko-KR" altLang="en-US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54840" y="3444106"/>
            <a:ext cx="1396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사업추진조직</a:t>
            </a:r>
            <a:endParaRPr lang="en-US" altLang="ko-KR" sz="1800" dirty="0" smtClean="0">
              <a:ln>
                <a:solidFill>
                  <a:schemeClr val="tx2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추진일정</a:t>
            </a:r>
            <a:endParaRPr lang="en-US" altLang="ko-KR" sz="1800" dirty="0" smtClean="0">
              <a:ln>
                <a:solidFill>
                  <a:schemeClr val="tx2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955266" y="4020170"/>
            <a:ext cx="242636" cy="2426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endParaRPr lang="ko-KR" altLang="en-US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57938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0982" y="238106"/>
            <a:ext cx="1330814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ko-KR" altLang="en-US" dirty="0"/>
              <a:t>가</a:t>
            </a:r>
            <a:r>
              <a:rPr lang="en-US" altLang="ko-KR" dirty="0"/>
              <a:t>. </a:t>
            </a:r>
            <a:r>
              <a:rPr lang="ko-KR" altLang="en-US" dirty="0"/>
              <a:t>사업관리방안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19880" y="491783"/>
            <a:ext cx="1842171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사업추진조직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81823216"/>
              </p:ext>
            </p:extLst>
          </p:nvPr>
        </p:nvGraphicFramePr>
        <p:xfrm>
          <a:off x="5418706" y="1473940"/>
          <a:ext cx="4986663" cy="51125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615">
                  <a:extLst>
                    <a:ext uri="{9D8B030D-6E8A-4147-A177-3AD203B41FA5}">
                      <a16:colId xmlns:a16="http://schemas.microsoft.com/office/drawing/2014/main" xmlns="" val="3752048518"/>
                    </a:ext>
                  </a:extLst>
                </a:gridCol>
                <a:gridCol w="521430">
                  <a:extLst>
                    <a:ext uri="{9D8B030D-6E8A-4147-A177-3AD203B41FA5}">
                      <a16:colId xmlns:a16="http://schemas.microsoft.com/office/drawing/2014/main" xmlns="" val="1475080431"/>
                    </a:ext>
                  </a:extLst>
                </a:gridCol>
                <a:gridCol w="521430">
                  <a:extLst>
                    <a:ext uri="{9D8B030D-6E8A-4147-A177-3AD203B41FA5}">
                      <a16:colId xmlns:a16="http://schemas.microsoft.com/office/drawing/2014/main" xmlns="" val="1993754932"/>
                    </a:ext>
                  </a:extLst>
                </a:gridCol>
                <a:gridCol w="521430">
                  <a:extLst>
                    <a:ext uri="{9D8B030D-6E8A-4147-A177-3AD203B41FA5}">
                      <a16:colId xmlns:a16="http://schemas.microsoft.com/office/drawing/2014/main" xmlns="" val="2347469984"/>
                    </a:ext>
                  </a:extLst>
                </a:gridCol>
                <a:gridCol w="521430">
                  <a:extLst>
                    <a:ext uri="{9D8B030D-6E8A-4147-A177-3AD203B41FA5}">
                      <a16:colId xmlns:a16="http://schemas.microsoft.com/office/drawing/2014/main" xmlns="" val="2361436823"/>
                    </a:ext>
                  </a:extLst>
                </a:gridCol>
                <a:gridCol w="521430">
                  <a:extLst>
                    <a:ext uri="{9D8B030D-6E8A-4147-A177-3AD203B41FA5}">
                      <a16:colId xmlns:a16="http://schemas.microsoft.com/office/drawing/2014/main" xmlns="" val="4062441945"/>
                    </a:ext>
                  </a:extLst>
                </a:gridCol>
                <a:gridCol w="935898">
                  <a:extLst>
                    <a:ext uri="{9D8B030D-6E8A-4147-A177-3AD203B41FA5}">
                      <a16:colId xmlns:a16="http://schemas.microsoft.com/office/drawing/2014/main" xmlns="" val="3958131578"/>
                    </a:ext>
                  </a:extLst>
                </a:gridCol>
              </a:tblGrid>
              <a:tr h="568063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구분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 smtClean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2016</a:t>
                      </a:r>
                      <a:r>
                        <a:rPr lang="ko-KR" altLang="en-US" sz="1200" u="none" strike="noStrike" dirty="0" smtClean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년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 smtClean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인원</a:t>
                      </a:r>
                      <a:endParaRPr lang="en-US" altLang="ko-KR" sz="1200" u="none" strike="noStrike" dirty="0" smtClean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en-US" altLang="ko-KR" sz="1200" u="none" strike="noStrike" dirty="0" smtClean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(M/M)</a:t>
                      </a:r>
                      <a:endParaRPr lang="ko-KR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77110150"/>
                  </a:ext>
                </a:extLst>
              </a:tr>
              <a:tr h="568063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8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9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11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12</a:t>
                      </a:r>
                      <a:endParaRPr lang="en-US" altLang="ko-KR" sz="1200" b="0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257718667"/>
                  </a:ext>
                </a:extLst>
              </a:tr>
              <a:tr h="568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spc="-60" baseline="0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PM</a:t>
                      </a:r>
                      <a:endParaRPr lang="en-US" sz="1200" b="0" i="0" u="none" strike="noStrike" spc="-60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52339828"/>
                  </a:ext>
                </a:extLst>
              </a:tr>
              <a:tr h="568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60" baseline="0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사업관리</a:t>
                      </a:r>
                      <a:endParaRPr lang="ko-KR" altLang="en-US" sz="1200" b="0" i="0" u="none" strike="noStrike" spc="-60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46332440"/>
                  </a:ext>
                </a:extLst>
              </a:tr>
              <a:tr h="568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60" baseline="0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지표 및 </a:t>
                      </a:r>
                      <a:r>
                        <a:rPr lang="ko-KR" altLang="en-US" sz="1200" u="none" strike="noStrike" spc="-60" baseline="0" dirty="0" err="1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시스템설계</a:t>
                      </a:r>
                      <a:endParaRPr lang="ko-KR" altLang="en-US" sz="1200" b="0" i="0" u="none" strike="noStrike" spc="-60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4027514"/>
                  </a:ext>
                </a:extLst>
              </a:tr>
              <a:tr h="568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60" baseline="0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시각화플랫폼</a:t>
                      </a:r>
                      <a:endParaRPr lang="ko-KR" altLang="en-US" sz="1200" b="0" i="0" u="none" strike="noStrike" spc="-60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3.5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2.5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16551235"/>
                  </a:ext>
                </a:extLst>
              </a:tr>
              <a:tr h="568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60" baseline="0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데이터통합연계</a:t>
                      </a:r>
                      <a:endParaRPr lang="ko-KR" altLang="en-US" sz="1200" b="0" i="0" u="none" strike="noStrike" spc="-60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74488051"/>
                  </a:ext>
                </a:extLst>
              </a:tr>
              <a:tr h="568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spc="-60" baseline="0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기획</a:t>
                      </a:r>
                      <a:r>
                        <a:rPr lang="en-US" altLang="ko-KR" sz="1200" u="none" strike="noStrike" spc="-60" baseline="0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/</a:t>
                      </a:r>
                      <a:r>
                        <a:rPr lang="ko-KR" altLang="en-US" sz="1200" u="none" strike="noStrike" spc="-60" baseline="0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디자인</a:t>
                      </a:r>
                      <a:endParaRPr lang="ko-KR" altLang="en-US" sz="1200" b="0" i="0" u="none" strike="noStrike" spc="-60" baseline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dirty="0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13.5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24192381"/>
                  </a:ext>
                </a:extLst>
              </a:tr>
              <a:tr h="56806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　</a:t>
                      </a:r>
                      <a:r>
                        <a:rPr lang="ko-KR" altLang="en-US" sz="12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총계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7.5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14.5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15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15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13.5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u="none" strike="noStrike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65.5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7712298"/>
                  </a:ext>
                </a:extLst>
              </a:tr>
            </a:tbl>
          </a:graphicData>
        </a:graphic>
      </p:graphicFrame>
      <p:sp>
        <p:nvSpPr>
          <p:cNvPr id="81" name="Text Box 19"/>
          <p:cNvSpPr txBox="1">
            <a:spLocks noChangeArrowheads="1"/>
          </p:cNvSpPr>
          <p:nvPr/>
        </p:nvSpPr>
        <p:spPr bwMode="auto">
          <a:xfrm>
            <a:off x="381050" y="5374705"/>
            <a:ext cx="1846796" cy="4197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6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개발부문</a:t>
            </a:r>
            <a:endParaRPr lang="ko-KR" altLang="en-US" sz="1600" b="1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2" name="Rectangle 14"/>
          <p:cNvSpPr>
            <a:spLocks noChangeArrowheads="1"/>
          </p:cNvSpPr>
          <p:nvPr/>
        </p:nvSpPr>
        <p:spPr bwMode="gray">
          <a:xfrm>
            <a:off x="378149" y="5794419"/>
            <a:ext cx="1844661" cy="80442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marL="177800" indent="-88900">
              <a:buFont typeface="Arial" pitchFamily="34" charset="0"/>
              <a:buChar char="•"/>
            </a:pP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지표및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시스템 설계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7800" indent="-88900">
              <a:buFont typeface="Arial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통합연계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7800" indent="-88900">
              <a:buFont typeface="Arial" pitchFamily="34" charset="0"/>
              <a:buChar char="•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플랫폼구축</a:t>
            </a:r>
          </a:p>
        </p:txBody>
      </p:sp>
      <p:sp>
        <p:nvSpPr>
          <p:cNvPr id="84" name="Rectangle 702"/>
          <p:cNvSpPr>
            <a:spLocks noChangeArrowheads="1"/>
          </p:cNvSpPr>
          <p:nvPr/>
        </p:nvSpPr>
        <p:spPr bwMode="auto">
          <a:xfrm>
            <a:off x="1890316" y="1545948"/>
            <a:ext cx="1440160" cy="36004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6350" algn="ctr">
            <a:solidFill>
              <a:srgbClr val="AACFF0"/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 defTabSz="839788" fontAlgn="ctr">
              <a:spcBef>
                <a:spcPts val="0"/>
              </a:spcBef>
            </a:pPr>
            <a:r>
              <a:rPr lang="ko-KR" altLang="en-US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사업총괄</a:t>
            </a:r>
            <a:endParaRPr lang="ko-KR" altLang="en-US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7" name="Text Box 19"/>
          <p:cNvSpPr txBox="1">
            <a:spLocks noChangeArrowheads="1"/>
          </p:cNvSpPr>
          <p:nvPr/>
        </p:nvSpPr>
        <p:spPr bwMode="auto">
          <a:xfrm>
            <a:off x="3067883" y="5374705"/>
            <a:ext cx="2062793" cy="4197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6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기획</a:t>
            </a:r>
            <a:r>
              <a:rPr lang="en-US" altLang="ko-KR" sz="16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/</a:t>
            </a:r>
            <a:r>
              <a:rPr lang="ko-KR" altLang="en-US" sz="16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디자인부문</a:t>
            </a:r>
            <a:endParaRPr lang="ko-KR" altLang="en-US" sz="1600" b="1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88" name="Rectangle 14"/>
          <p:cNvSpPr>
            <a:spLocks noChangeArrowheads="1"/>
          </p:cNvSpPr>
          <p:nvPr/>
        </p:nvSpPr>
        <p:spPr bwMode="gray">
          <a:xfrm>
            <a:off x="3064656" y="5794419"/>
            <a:ext cx="2060407" cy="80442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marL="177800" indent="-88900">
              <a:buFont typeface="Arial" pitchFamily="34" charset="0"/>
              <a:buChar char="•"/>
            </a:pP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 / UX</a:t>
            </a:r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  <a:endParaRPr lang="en-US" altLang="ko-KR" sz="14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7800" indent="-88900">
              <a:buFont typeface="Arial" pitchFamily="34" charset="0"/>
              <a:buChar char="•"/>
            </a:pPr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</a:t>
            </a:r>
            <a:r>
              <a:rPr lang="ko-KR" altLang="en-US" sz="14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아이덴티티</a:t>
            </a:r>
            <a:endParaRPr lang="en-US" altLang="ko-KR" sz="14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7800" indent="-88900">
              <a:buFont typeface="Arial" pitchFamily="34" charset="0"/>
              <a:buChar char="•"/>
            </a:pPr>
            <a:r>
              <a:rPr lang="ko-KR" altLang="en-US" sz="14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대시보드</a:t>
            </a:r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기획 및 설계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2" name="Rectangle 14"/>
          <p:cNvSpPr>
            <a:spLocks noChangeArrowheads="1"/>
          </p:cNvSpPr>
          <p:nvPr/>
        </p:nvSpPr>
        <p:spPr bwMode="gray">
          <a:xfrm>
            <a:off x="1890316" y="1905987"/>
            <a:ext cx="1440160" cy="36004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marL="88900" algn="ctr"/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윤문환 대표이사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5" name="Rectangle 702"/>
          <p:cNvSpPr>
            <a:spLocks noChangeArrowheads="1"/>
          </p:cNvSpPr>
          <p:nvPr/>
        </p:nvSpPr>
        <p:spPr bwMode="auto">
          <a:xfrm>
            <a:off x="378149" y="3497668"/>
            <a:ext cx="1728191" cy="36004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6350" algn="ctr">
            <a:solidFill>
              <a:srgbClr val="AACFF0"/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 defTabSz="839788" fontAlgn="ctr">
              <a:spcBef>
                <a:spcPts val="0"/>
              </a:spcBef>
            </a:pPr>
            <a:r>
              <a:rPr lang="ko-KR" altLang="en-US" sz="140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품질관</a:t>
            </a:r>
            <a:r>
              <a:rPr lang="ko-KR" altLang="en-US" sz="140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</a:t>
            </a:r>
            <a:endParaRPr lang="ko-KR" altLang="en-US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6" name="Rectangle 702"/>
          <p:cNvSpPr>
            <a:spLocks noChangeArrowheads="1"/>
          </p:cNvSpPr>
          <p:nvPr/>
        </p:nvSpPr>
        <p:spPr bwMode="auto">
          <a:xfrm>
            <a:off x="378149" y="3857707"/>
            <a:ext cx="1728191" cy="36004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6350" algn="ctr">
            <a:solidFill>
              <a:srgbClr val="AACFF0"/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 defTabSz="839788" fontAlgn="ctr">
              <a:spcBef>
                <a:spcPts val="0"/>
              </a:spcBef>
            </a:pPr>
            <a:r>
              <a:rPr lang="ko-KR" altLang="en-US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사업관리</a:t>
            </a:r>
            <a:endParaRPr lang="ko-KR" altLang="en-US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꺾인 연결선 2"/>
          <p:cNvCxnSpPr>
            <a:stCxn id="108" idx="2"/>
            <a:endCxn id="87" idx="0"/>
          </p:cNvCxnSpPr>
          <p:nvPr/>
        </p:nvCxnSpPr>
        <p:spPr>
          <a:xfrm rot="16200000" flipH="1">
            <a:off x="2283459" y="3558884"/>
            <a:ext cx="2132818" cy="1498823"/>
          </a:xfrm>
          <a:prstGeom prst="bentConnector3">
            <a:avLst>
              <a:gd name="adj1" fmla="val 69572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92" idx="2"/>
            <a:endCxn id="81" idx="0"/>
          </p:cNvCxnSpPr>
          <p:nvPr/>
        </p:nvCxnSpPr>
        <p:spPr>
          <a:xfrm rot="5400000">
            <a:off x="403083" y="3167392"/>
            <a:ext cx="3108678" cy="1305948"/>
          </a:xfrm>
          <a:prstGeom prst="bentConnector3">
            <a:avLst>
              <a:gd name="adj1" fmla="val 79095"/>
            </a:avLst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702"/>
          <p:cNvSpPr>
            <a:spLocks noChangeArrowheads="1"/>
          </p:cNvSpPr>
          <p:nvPr/>
        </p:nvSpPr>
        <p:spPr bwMode="auto">
          <a:xfrm>
            <a:off x="1892751" y="2521808"/>
            <a:ext cx="1415412" cy="36004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6350" algn="ctr">
            <a:solidFill>
              <a:srgbClr val="AACFF0"/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 defTabSz="839788" fontAlgn="ctr">
              <a:spcBef>
                <a:spcPts val="0"/>
              </a:spcBef>
            </a:pPr>
            <a:r>
              <a:rPr lang="en-US" altLang="ko-KR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PM</a:t>
            </a:r>
            <a:endParaRPr lang="ko-KR" altLang="en-US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8" name="Rectangle 14"/>
          <p:cNvSpPr>
            <a:spLocks noChangeArrowheads="1"/>
          </p:cNvSpPr>
          <p:nvPr/>
        </p:nvSpPr>
        <p:spPr bwMode="gray">
          <a:xfrm>
            <a:off x="1892751" y="2881847"/>
            <a:ext cx="1415412" cy="36004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marL="88900" algn="ctr"/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김형진 부장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2" name="Rectangle 702"/>
          <p:cNvSpPr>
            <a:spLocks noChangeArrowheads="1"/>
          </p:cNvSpPr>
          <p:nvPr/>
        </p:nvSpPr>
        <p:spPr bwMode="auto">
          <a:xfrm>
            <a:off x="3042444" y="3512478"/>
            <a:ext cx="2088232" cy="36004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6350" algn="ctr">
            <a:solidFill>
              <a:srgbClr val="AACFF0"/>
            </a:solidFill>
            <a:miter lim="800000"/>
            <a:headEnd/>
            <a:tailEnd/>
          </a:ln>
        </p:spPr>
        <p:txBody>
          <a:bodyPr wrap="none" lIns="54000" rIns="54000" anchor="ctr"/>
          <a:lstStyle/>
          <a:p>
            <a:pPr algn="ctr" defTabSz="839788" fontAlgn="ctr">
              <a:spcBef>
                <a:spcPts val="0"/>
              </a:spcBef>
            </a:pPr>
            <a:r>
              <a:rPr lang="ko-KR" altLang="en-US" sz="1400" dirty="0" smtClean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자문위원회</a:t>
            </a:r>
            <a:endParaRPr lang="ko-KR" altLang="en-US" sz="14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3" name="Rectangle 14"/>
          <p:cNvSpPr>
            <a:spLocks noChangeArrowheads="1"/>
          </p:cNvSpPr>
          <p:nvPr/>
        </p:nvSpPr>
        <p:spPr bwMode="gray">
          <a:xfrm>
            <a:off x="3042444" y="3872517"/>
            <a:ext cx="2088232" cy="36004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marL="88900" algn="ctr"/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지표 및 품질 </a:t>
            </a:r>
            <a:r>
              <a: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UI/UX</a:t>
            </a:r>
            <a:r>
              <a:rPr lang="ko-KR" altLang="en-US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자문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 flipH="1">
            <a:off x="2106340" y="385020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 flipH="1">
            <a:off x="2538388" y="385020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621998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58887"/>
            <a:ext cx="1069340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327991"/>
            <a:ext cx="10693400" cy="3812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27710966"/>
              </p:ext>
            </p:extLst>
          </p:nvPr>
        </p:nvGraphicFramePr>
        <p:xfrm>
          <a:off x="286476" y="691567"/>
          <a:ext cx="10172796" cy="662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92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xmlns="" val="2764623723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91178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582355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</a:tblGrid>
              <a:tr h="15570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업무구분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8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9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10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11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12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570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W1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W4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W6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W8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W10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W12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W14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W16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W18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bg1"/>
                          </a:solidFill>
                          <a:latin typeface="KoPub돋움체 Medium" pitchFamily="18" charset="-127"/>
                          <a:ea typeface="KoPub돋움체 Medium" pitchFamily="18" charset="-127"/>
                        </a:rPr>
                        <a:t>W20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사업관리 및 보고계획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시정 및 도시현황 데이터 기초조사 결과 분석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데이터 수집 및 현행화 관리방안 수립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서비스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대상 데이터의 수집 및 분석을 통한 보유 목록 현행화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보유데이터 현행화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및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데이터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품질 문제점 도출 및 개선방안 수립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데이터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, </a:t>
                      </a:r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콘텐츠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별 권한 분류 등 메타데이터 정의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데이터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콘텐츠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별 권한분류를 통한 시각화 서비스 대상 정의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데이터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콘텐츠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별 관련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데이터셋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및 연계 정보 상세 조사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데이터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,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콘텐츠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별 권한에 따른 시각화 서비스 도출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주요지표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선정 및 통합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·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연계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·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활용 방안 수립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주요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시정데이터 지표 별 유형 분석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주요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지표 관련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데이터셋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및 연계 정보 상세 조사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주요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지표 시각화 유형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정의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DB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유형별 조사 분석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시스템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/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프레임워크 설계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시스템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및 어플리케이션 아키텍처 설계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/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데이터 모델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/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프레임워크 및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공통모듈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설계 개발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디지털 </a:t>
                      </a:r>
                      <a:r>
                        <a:rPr lang="ko-KR" altLang="en-US" sz="9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시민시장실</a:t>
                      </a:r>
                      <a:r>
                        <a:rPr lang="en-US" altLang="ko-KR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</a:t>
                      </a:r>
                      <a:r>
                        <a:rPr lang="ko-KR" altLang="en-US" sz="9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운영환경</a:t>
                      </a:r>
                      <a:r>
                        <a:rPr lang="ko-KR" alt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설계 및 구축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피드백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(</a:t>
                      </a:r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알람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,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메시지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)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기능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세부업무기능개발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주요시책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,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지표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,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성과 등 주요사업점검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개발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도시현황점검 개발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실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시간 모니터링 도시현황 정보 개발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디지털 여론동향 연계 및 개발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관리기능 개발 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메타데이터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및 연계 데이터 관리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지표관리 및 모니터링 관리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  <a:tr h="15570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  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데이터연동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,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Medium" pitchFamily="18" charset="-127"/>
                          <a:ea typeface="KoPub돋움체 Medium" pitchFamily="18" charset="-127"/>
                        </a:rPr>
                        <a:t>관리자 및 사용자 권한 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2"/>
                        </a:soli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8"/>
                  </a:ext>
                </a:extLst>
              </a:tr>
            </a:tbl>
          </a:graphicData>
        </a:graphic>
      </p:graphicFrame>
      <p:cxnSp>
        <p:nvCxnSpPr>
          <p:cNvPr id="64" name="직선 화살표 연결선 63"/>
          <p:cNvCxnSpPr/>
          <p:nvPr/>
        </p:nvCxnSpPr>
        <p:spPr>
          <a:xfrm>
            <a:off x="5222148" y="1941793"/>
            <a:ext cx="1154977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5222148" y="2186392"/>
            <a:ext cx="1154977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5519705" y="2844527"/>
            <a:ext cx="845046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5553212" y="3088832"/>
            <a:ext cx="850725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V="1">
            <a:off x="5212623" y="1492565"/>
            <a:ext cx="1164502" cy="2322"/>
          </a:xfrm>
          <a:prstGeom prst="line">
            <a:avLst/>
          </a:prstGeom>
          <a:ln w="381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5212623" y="1739486"/>
            <a:ext cx="1152128" cy="0"/>
          </a:xfrm>
          <a:prstGeom prst="line">
            <a:avLst/>
          </a:prstGeom>
          <a:ln w="381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212623" y="2402416"/>
            <a:ext cx="1152128" cy="0"/>
          </a:xfrm>
          <a:prstGeom prst="line">
            <a:avLst/>
          </a:prstGeom>
          <a:ln w="381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5546517" y="3544992"/>
            <a:ext cx="85742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5553212" y="3770132"/>
            <a:ext cx="865521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6115905" y="4006267"/>
            <a:ext cx="850975" cy="59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5536476" y="3348583"/>
            <a:ext cx="1394400" cy="0"/>
          </a:xfrm>
          <a:prstGeom prst="line">
            <a:avLst/>
          </a:prstGeom>
          <a:ln w="381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798626" y="4242372"/>
            <a:ext cx="1168254" cy="0"/>
          </a:xfrm>
          <a:prstGeom prst="line">
            <a:avLst/>
          </a:prstGeom>
          <a:ln w="381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5231673" y="4706672"/>
            <a:ext cx="1431049" cy="1006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5202684" y="4470770"/>
            <a:ext cx="1512168" cy="0"/>
          </a:xfrm>
          <a:prstGeom prst="line">
            <a:avLst/>
          </a:prstGeom>
          <a:ln w="381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5490716" y="5374622"/>
            <a:ext cx="3816424" cy="0"/>
          </a:xfrm>
          <a:prstGeom prst="line">
            <a:avLst/>
          </a:prstGeom>
          <a:ln w="381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6662722" y="5610524"/>
            <a:ext cx="2644418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6662722" y="5828983"/>
            <a:ext cx="2644418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>
            <a:off x="5490716" y="6074824"/>
            <a:ext cx="2952328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6662722" y="6290848"/>
            <a:ext cx="2644418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>
            <a:off x="7002884" y="6742774"/>
            <a:ext cx="1152128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>
            <a:off x="7002884" y="6998554"/>
            <a:ext cx="1152128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>
            <a:off x="7506940" y="7226952"/>
            <a:ext cx="18002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6930876" y="6506872"/>
            <a:ext cx="2376264" cy="0"/>
          </a:xfrm>
          <a:prstGeom prst="line">
            <a:avLst/>
          </a:prstGeom>
          <a:ln w="381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10982" y="324247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ko-KR" altLang="en-US" sz="1400" b="1" dirty="0" smtClean="0"/>
              <a:t>추진일정계</a:t>
            </a:r>
            <a:r>
              <a:rPr lang="ko-KR" altLang="en-US" sz="1400" b="1" dirty="0"/>
              <a:t>획</a:t>
            </a:r>
          </a:p>
        </p:txBody>
      </p:sp>
      <p:sp>
        <p:nvSpPr>
          <p:cNvPr id="21" name="타원 20"/>
          <p:cNvSpPr/>
          <p:nvPr/>
        </p:nvSpPr>
        <p:spPr>
          <a:xfrm>
            <a:off x="5153596" y="1211263"/>
            <a:ext cx="111157" cy="1111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6918176" y="1211263"/>
            <a:ext cx="111157" cy="1111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8083004" y="1211263"/>
            <a:ext cx="111157" cy="1111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8659068" y="1211263"/>
            <a:ext cx="111157" cy="1111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" name="순서도: 처리 30"/>
          <p:cNvSpPr/>
          <p:nvPr/>
        </p:nvSpPr>
        <p:spPr>
          <a:xfrm>
            <a:off x="5202684" y="396255"/>
            <a:ext cx="720080" cy="216024"/>
          </a:xfrm>
          <a:prstGeom prst="flowChartProcess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착수보고</a:t>
            </a:r>
            <a:r>
              <a:rPr lang="ko-KR" altLang="en-US" sz="900" b="1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</a:t>
            </a:r>
            <a:endParaRPr lang="ko-KR" altLang="en-US" sz="900" b="1" dirty="0" smtClean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" name="순서도: 처리 98"/>
          <p:cNvSpPr/>
          <p:nvPr/>
        </p:nvSpPr>
        <p:spPr>
          <a:xfrm>
            <a:off x="6510697" y="383171"/>
            <a:ext cx="720080" cy="216024"/>
          </a:xfrm>
          <a:prstGeom prst="flowChartProcess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픔질점검</a:t>
            </a:r>
            <a:endParaRPr lang="ko-KR" altLang="en-US" sz="900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0" name="순서도: 처리 99"/>
          <p:cNvSpPr/>
          <p:nvPr/>
        </p:nvSpPr>
        <p:spPr>
          <a:xfrm>
            <a:off x="8155012" y="396255"/>
            <a:ext cx="720080" cy="216024"/>
          </a:xfrm>
          <a:prstGeom prst="flowChartProcess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기능시험</a:t>
            </a:r>
          </a:p>
        </p:txBody>
      </p:sp>
      <p:sp>
        <p:nvSpPr>
          <p:cNvPr id="101" name="순서도: 처리 100"/>
          <p:cNvSpPr/>
          <p:nvPr/>
        </p:nvSpPr>
        <p:spPr>
          <a:xfrm>
            <a:off x="8947100" y="396255"/>
            <a:ext cx="720080" cy="216024"/>
          </a:xfrm>
          <a:prstGeom prst="flowChartProcess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통합시험</a:t>
            </a:r>
          </a:p>
        </p:txBody>
      </p:sp>
      <p:sp>
        <p:nvSpPr>
          <p:cNvPr id="102" name="순서도: 처리 101"/>
          <p:cNvSpPr/>
          <p:nvPr/>
        </p:nvSpPr>
        <p:spPr>
          <a:xfrm>
            <a:off x="9739188" y="396255"/>
            <a:ext cx="720080" cy="216024"/>
          </a:xfrm>
          <a:prstGeom prst="flowChartProcess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완료보고</a:t>
            </a:r>
          </a:p>
        </p:txBody>
      </p:sp>
      <p:sp>
        <p:nvSpPr>
          <p:cNvPr id="103" name="타원 102"/>
          <p:cNvSpPr/>
          <p:nvPr/>
        </p:nvSpPr>
        <p:spPr>
          <a:xfrm>
            <a:off x="9811196" y="1211263"/>
            <a:ext cx="111157" cy="1111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45" name="직선 화살표 연결선 44"/>
          <p:cNvCxnSpPr>
            <a:endCxn id="21" idx="0"/>
          </p:cNvCxnSpPr>
          <p:nvPr/>
        </p:nvCxnSpPr>
        <p:spPr>
          <a:xfrm flipH="1">
            <a:off x="5209175" y="612279"/>
            <a:ext cx="313793" cy="5989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99" idx="2"/>
          </p:cNvCxnSpPr>
          <p:nvPr/>
        </p:nvCxnSpPr>
        <p:spPr>
          <a:xfrm>
            <a:off x="6870737" y="599195"/>
            <a:ext cx="132148" cy="6120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 flipH="1">
            <a:off x="8155012" y="612279"/>
            <a:ext cx="313793" cy="5989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>
            <a:off x="8731076" y="612279"/>
            <a:ext cx="313793" cy="5989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H="1">
            <a:off x="9883204" y="612279"/>
            <a:ext cx="313793" cy="5989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6438611" y="1443695"/>
            <a:ext cx="111157" cy="111157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5248960" y="2628503"/>
            <a:ext cx="1154977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6115905" y="5148783"/>
            <a:ext cx="2327139" cy="0"/>
          </a:xfrm>
          <a:prstGeom prst="line">
            <a:avLst/>
          </a:prstGeom>
          <a:ln w="381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/>
          <p:cNvSpPr/>
          <p:nvPr/>
        </p:nvSpPr>
        <p:spPr>
          <a:xfrm>
            <a:off x="5886649" y="1679911"/>
            <a:ext cx="111157" cy="111157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6418733" y="2353597"/>
            <a:ext cx="111157" cy="111157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7002884" y="3293004"/>
            <a:ext cx="111157" cy="111157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7039948" y="4187315"/>
            <a:ext cx="111157" cy="111157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8063289" y="5089936"/>
            <a:ext cx="111157" cy="111157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9368625" y="5319043"/>
            <a:ext cx="111157" cy="111157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96023" y="1299542"/>
            <a:ext cx="2074607" cy="333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 fontAlgn="base">
              <a:lnSpc>
                <a:spcPct val="160000"/>
              </a:lnSpc>
            </a:pPr>
            <a:r>
              <a:rPr lang="ko-KR" altLang="en-US" sz="1100" b="1" kern="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과제별 보고</a:t>
            </a:r>
            <a:r>
              <a:rPr lang="en-US" altLang="ko-KR" sz="1100" b="1" kern="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1" kern="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진행에 따른 의사결정</a:t>
            </a:r>
            <a:r>
              <a:rPr lang="en-US" altLang="ko-KR" sz="1100" b="1" kern="0" dirty="0">
                <a:solidFill>
                  <a:schemeClr val="accent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050" b="1" kern="0" spc="0" dirty="0">
              <a:solidFill>
                <a:schemeClr val="accent2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13" name="직선 연결선 112"/>
          <p:cNvCxnSpPr/>
          <p:nvPr/>
        </p:nvCxnSpPr>
        <p:spPr>
          <a:xfrm>
            <a:off x="7030591" y="4932759"/>
            <a:ext cx="2276549" cy="0"/>
          </a:xfrm>
          <a:prstGeom prst="line">
            <a:avLst/>
          </a:prstGeom>
          <a:ln w="38100"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/>
          <p:cNvSpPr/>
          <p:nvPr/>
        </p:nvSpPr>
        <p:spPr>
          <a:xfrm>
            <a:off x="8064860" y="4880929"/>
            <a:ext cx="111157" cy="111157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9359632" y="4873669"/>
            <a:ext cx="111157" cy="111157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62708" y="4631102"/>
            <a:ext cx="12266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 err="1">
                <a:latin typeface="KoPub돋움체 Medium" pitchFamily="18" charset="-127"/>
                <a:ea typeface="KoPub돋움체 Medium" pitchFamily="18" charset="-127"/>
              </a:rPr>
              <a:t>운영환경</a:t>
            </a:r>
            <a:r>
              <a:rPr lang="ko-KR" altLang="en-US" sz="1100" b="1" dirty="0">
                <a:latin typeface="KoPub돋움체 Medium" pitchFamily="18" charset="-127"/>
                <a:ea typeface="KoPub돋움체 Medium" pitchFamily="18" charset="-127"/>
              </a:rPr>
              <a:t> </a:t>
            </a:r>
            <a:r>
              <a:rPr lang="ko-KR" altLang="en-US" sz="1100" b="1" dirty="0" err="1" smtClean="0">
                <a:latin typeface="KoPub돋움체 Medium" pitchFamily="18" charset="-127"/>
                <a:ea typeface="KoPub돋움체 Medium" pitchFamily="18" charset="-127"/>
              </a:rPr>
              <a:t>설계승인</a:t>
            </a:r>
            <a:r>
              <a:rPr lang="ko-KR" altLang="en-US" sz="1100" b="1" dirty="0" smtClean="0">
                <a:latin typeface="KoPub돋움체 Medium" pitchFamily="18" charset="-127"/>
                <a:ea typeface="KoPub돋움체 Medium" pitchFamily="18" charset="-127"/>
              </a:rPr>
              <a:t> </a:t>
            </a:r>
            <a:endParaRPr lang="ko-KR" altLang="en-US" sz="1100" dirty="0"/>
          </a:p>
        </p:txBody>
      </p:sp>
      <p:sp>
        <p:nvSpPr>
          <p:cNvPr id="60" name="타원 59"/>
          <p:cNvSpPr/>
          <p:nvPr/>
        </p:nvSpPr>
        <p:spPr>
          <a:xfrm>
            <a:off x="6418732" y="1687372"/>
            <a:ext cx="111157" cy="111157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7743955" y="1211263"/>
            <a:ext cx="111157" cy="11115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9" name="순서도: 처리 78"/>
          <p:cNvSpPr/>
          <p:nvPr/>
        </p:nvSpPr>
        <p:spPr>
          <a:xfrm>
            <a:off x="7336476" y="383171"/>
            <a:ext cx="720080" cy="216024"/>
          </a:xfrm>
          <a:prstGeom prst="flowChartProcess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중간보고</a:t>
            </a:r>
            <a:endParaRPr lang="ko-KR" altLang="en-US" sz="900" b="1" dirty="0"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09" name="직선 화살표 연결선 108"/>
          <p:cNvCxnSpPr>
            <a:stCxn id="79" idx="2"/>
          </p:cNvCxnSpPr>
          <p:nvPr/>
        </p:nvCxnSpPr>
        <p:spPr>
          <a:xfrm>
            <a:off x="7696516" y="599195"/>
            <a:ext cx="132148" cy="6120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/>
          <p:cNvSpPr/>
          <p:nvPr/>
        </p:nvSpPr>
        <p:spPr>
          <a:xfrm>
            <a:off x="8075109" y="5313671"/>
            <a:ext cx="111157" cy="111157"/>
          </a:xfrm>
          <a:prstGeom prst="ellipse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1106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234132" y="468263"/>
            <a:ext cx="201529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ko-KR" altLang="en-US" sz="2000" b="1" dirty="0" smtClean="0"/>
              <a:t>주요의사결정 일정</a:t>
            </a:r>
            <a:endParaRPr lang="ko-KR" alt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019108" y="1138045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국장님 보고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38198220"/>
              </p:ext>
            </p:extLst>
          </p:nvPr>
        </p:nvGraphicFramePr>
        <p:xfrm>
          <a:off x="306141" y="1476599"/>
          <a:ext cx="10004566" cy="4752527"/>
        </p:xfrm>
        <a:graphic>
          <a:graphicData uri="http://schemas.openxmlformats.org/drawingml/2006/table">
            <a:tbl>
              <a:tblPr/>
              <a:tblGrid>
                <a:gridCol w="1152127">
                  <a:extLst>
                    <a:ext uri="{9D8B030D-6E8A-4147-A177-3AD203B41FA5}">
                      <a16:colId xmlns:a16="http://schemas.microsoft.com/office/drawing/2014/main" xmlns="" val="3991732730"/>
                    </a:ext>
                  </a:extLst>
                </a:gridCol>
                <a:gridCol w="2193373">
                  <a:extLst>
                    <a:ext uri="{9D8B030D-6E8A-4147-A177-3AD203B41FA5}">
                      <a16:colId xmlns:a16="http://schemas.microsoft.com/office/drawing/2014/main" xmlns="" val="2405996070"/>
                    </a:ext>
                  </a:extLst>
                </a:gridCol>
                <a:gridCol w="6659066">
                  <a:extLst>
                    <a:ext uri="{9D8B030D-6E8A-4147-A177-3AD203B41FA5}">
                      <a16:colId xmlns:a16="http://schemas.microsoft.com/office/drawing/2014/main" xmlns="" val="2124729190"/>
                    </a:ext>
                  </a:extLst>
                </a:gridCol>
              </a:tblGrid>
              <a:tr h="53924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 smtClean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보고차수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일정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chemeClr val="bg1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보고내용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2675202"/>
                  </a:ext>
                </a:extLst>
              </a:tr>
              <a:tr h="53924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2016.09.05-09.09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 수집 및 현행화 관리방안 수립 </a:t>
                      </a:r>
                      <a:r>
                        <a:rPr lang="ko-KR" altLang="en-US" sz="1600" b="1" kern="10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기초안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48364743"/>
                  </a:ext>
                </a:extLst>
              </a:tr>
              <a:tr h="122508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2016.09.19.-09.23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시정 및 </a:t>
                      </a:r>
                      <a:r>
                        <a:rPr lang="ko-KR" altLang="en-US" sz="1600" b="1" kern="10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도시현황</a:t>
                      </a: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데이터 기초조사 결과 분석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 수집 및 현행화 관리방안 수립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</a:t>
                      </a:r>
                      <a:r>
                        <a:rPr lang="en-US" altLang="ko-KR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콘텐츠 별 권한 분류 등 메타데이터 정의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500724941"/>
                  </a:ext>
                </a:extLst>
              </a:tr>
              <a:tr h="81631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2016.10.03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.-</a:t>
                      </a: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10.07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kern="10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주요지표</a:t>
                      </a: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선정 및 통합</a:t>
                      </a:r>
                      <a:r>
                        <a:rPr lang="en-US" altLang="ko-KR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·</a:t>
                      </a: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연계</a:t>
                      </a:r>
                      <a:r>
                        <a:rPr lang="en-US" altLang="ko-KR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·</a:t>
                      </a: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활용 방안 수립 보고서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DB</a:t>
                      </a: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유형별 조사 분석 보고서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449099808"/>
                  </a:ext>
                </a:extLst>
              </a:tr>
              <a:tr h="81631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2016.10.17.-10.21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디지털 </a:t>
                      </a:r>
                      <a:r>
                        <a:rPr lang="ko-KR" altLang="en-US" sz="1600" b="1" kern="10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시민시장실</a:t>
                      </a: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600" b="1" kern="10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운영환경</a:t>
                      </a: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설계 및 구축 계획 보고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세부업무기능개발 중간보고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96371503"/>
                  </a:ext>
                </a:extLst>
              </a:tr>
              <a:tr h="81631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차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2016.11.21.-11.25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디지털 </a:t>
                      </a:r>
                      <a:r>
                        <a:rPr lang="ko-KR" altLang="en-US" sz="1600" b="1" kern="10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시민시장실</a:t>
                      </a: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600" b="1" kern="100" spc="0" dirty="0" err="1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운영환경</a:t>
                      </a: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설계 및 구축 결과보고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285750" marR="0" indent="-28575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kern="100" spc="0" dirty="0">
                          <a:solidFill>
                            <a:srgbClr val="000000"/>
                          </a:solidFill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세부업무기능개발 결과보고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179781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8594327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402484" y="1404367"/>
            <a:ext cx="1676671" cy="188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8800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latin typeface="MingLiU" pitchFamily="49" charset="-120"/>
                <a:ea typeface="MingLiU" pitchFamily="49" charset="-120"/>
              </a:rPr>
              <a:t>Ⅳ</a:t>
            </a:r>
          </a:p>
        </p:txBody>
      </p:sp>
      <p:pic>
        <p:nvPicPr>
          <p:cNvPr id="22" name="Picture 2" descr="C:\Users\pck\Desktop\서울시로고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2247" y="6759139"/>
            <a:ext cx="1518069" cy="42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508790" y="2101592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ko-KR" altLang="en-US" sz="4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dist="50800" sx="1000" sy="1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협조사항</a:t>
            </a:r>
            <a:endParaRPr lang="en-US" altLang="ko-KR" sz="4000" b="1" dirty="0" smtClean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glow>
                  <a:schemeClr val="tx2"/>
                </a:glow>
                <a:outerShdw dist="50800" sx="1000" sy="1000" algn="ctr" rotWithShape="0">
                  <a:schemeClr val="tx1"/>
                </a:outerShdw>
              </a:effectLst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28904" y="2773470"/>
            <a:ext cx="4312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ko-KR" altLang="en-US" sz="16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dist="50800" sx="1000" sy="1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부서간 긴밀한 협조 및 공조체제를 구축하겠습니다</a:t>
            </a:r>
            <a:r>
              <a:rPr lang="en-US" altLang="ko-KR" sz="16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dist="50800" sx="1000" sy="1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.</a:t>
            </a:r>
            <a:endParaRPr lang="en-US" altLang="ko-KR" sz="16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glow>
                  <a:schemeClr val="tx2"/>
                </a:glow>
                <a:outerShdw dist="50800" sx="1000" sy="1000" algn="ctr" rotWithShape="0">
                  <a:schemeClr val="tx1"/>
                </a:outerShdw>
              </a:effectLst>
              <a:latin typeface="KoPub돋움체 Bold" pitchFamily="18" charset="-127"/>
              <a:ea typeface="KoPub돋움체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4091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/>
          <p:cNvSpPr/>
          <p:nvPr/>
        </p:nvSpPr>
        <p:spPr>
          <a:xfrm>
            <a:off x="306140" y="900311"/>
            <a:ext cx="10081120" cy="410445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347552" y="373968"/>
            <a:ext cx="1842171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 algn="ctr">
              <a:spcBef>
                <a:spcPts val="270"/>
              </a:spcBef>
            </a:pP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사업추진체계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25" name="Text Box 19"/>
          <p:cNvSpPr txBox="1">
            <a:spLocks noChangeArrowheads="1"/>
          </p:cNvSpPr>
          <p:nvPr/>
        </p:nvSpPr>
        <p:spPr bwMode="auto">
          <a:xfrm>
            <a:off x="4131402" y="998833"/>
            <a:ext cx="2367426" cy="4709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600" b="1" dirty="0" err="1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시장실</a:t>
            </a:r>
            <a:endParaRPr lang="ko-KR" altLang="en-US" sz="1600" b="1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594172" y="2365760"/>
            <a:ext cx="2367426" cy="470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6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기획담당관</a:t>
            </a:r>
            <a:endParaRPr lang="ko-KR" altLang="en-US" sz="1600" b="1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8" name="Text Box 19"/>
          <p:cNvSpPr txBox="1">
            <a:spLocks noChangeArrowheads="1"/>
          </p:cNvSpPr>
          <p:nvPr/>
        </p:nvSpPr>
        <p:spPr bwMode="auto">
          <a:xfrm>
            <a:off x="7731802" y="2365760"/>
            <a:ext cx="2367426" cy="470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6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총무</a:t>
            </a:r>
            <a:r>
              <a:rPr lang="ko-KR" altLang="en-US" sz="1600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과</a:t>
            </a:r>
          </a:p>
        </p:txBody>
      </p:sp>
      <p:cxnSp>
        <p:nvCxnSpPr>
          <p:cNvPr id="13" name="꺾인 연결선 12"/>
          <p:cNvCxnSpPr>
            <a:stCxn id="25" idx="2"/>
          </p:cNvCxnSpPr>
          <p:nvPr/>
        </p:nvCxnSpPr>
        <p:spPr>
          <a:xfrm rot="5400000">
            <a:off x="4867138" y="1917782"/>
            <a:ext cx="895953" cy="2"/>
          </a:xfrm>
          <a:prstGeom prst="bentConnector3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19"/>
          <p:cNvSpPr txBox="1">
            <a:spLocks noChangeArrowheads="1"/>
          </p:cNvSpPr>
          <p:nvPr/>
        </p:nvSpPr>
        <p:spPr bwMode="auto">
          <a:xfrm>
            <a:off x="4526261" y="1820897"/>
            <a:ext cx="1563103" cy="31666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신규지표 제공요청</a:t>
            </a:r>
            <a:endParaRPr lang="ko-KR" altLang="en-US" b="1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002060"/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35" name="꺾인 연결선 34"/>
          <p:cNvCxnSpPr>
            <a:endCxn id="26" idx="0"/>
          </p:cNvCxnSpPr>
          <p:nvPr/>
        </p:nvCxnSpPr>
        <p:spPr>
          <a:xfrm rot="10800000" flipV="1">
            <a:off x="1777886" y="1637490"/>
            <a:ext cx="3568815" cy="728269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endCxn id="28" idx="0"/>
          </p:cNvCxnSpPr>
          <p:nvPr/>
        </p:nvCxnSpPr>
        <p:spPr>
          <a:xfrm>
            <a:off x="5346700" y="1637491"/>
            <a:ext cx="3568815" cy="728269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/>
          <p:cNvGrpSpPr/>
          <p:nvPr/>
        </p:nvGrpSpPr>
        <p:grpSpPr>
          <a:xfrm>
            <a:off x="594173" y="3613352"/>
            <a:ext cx="2357372" cy="892314"/>
            <a:chOff x="594172" y="4150658"/>
            <a:chExt cx="2301259" cy="782101"/>
          </a:xfrm>
        </p:grpSpPr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594172" y="4150658"/>
              <a:ext cx="501059" cy="7821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 defTabSz="914226">
                <a:defRPr sz="1400" b="0" spc="-1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고딕 M" pitchFamily="18" charset="-127"/>
                  <a:ea typeface="Rix고딕 M" pitchFamily="18" charset="-127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ko-KR" altLang="en-US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데이터</a:t>
              </a:r>
              <a:endParaRPr lang="en-US" altLang="ko-KR" sz="11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KoPub돋움체 Medium" pitchFamily="18" charset="-127"/>
                <a:ea typeface="KoPub돋움체 Medium" pitchFamily="18" charset="-127"/>
              </a:endParaRPr>
            </a:p>
            <a:p>
              <a:r>
                <a:rPr lang="ko-KR" altLang="en-US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관리</a:t>
              </a:r>
              <a:r>
                <a:rPr lang="en-US" altLang="ko-KR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/>
              </a:r>
              <a:br>
                <a:rPr lang="en-US" altLang="ko-KR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</a:br>
              <a:r>
                <a:rPr lang="ko-KR" altLang="en-US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부서</a:t>
              </a:r>
              <a:endParaRPr lang="ko-KR" altLang="en-US" sz="1100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5" name="Text Box 19"/>
            <p:cNvSpPr txBox="1">
              <a:spLocks noChangeArrowheads="1"/>
            </p:cNvSpPr>
            <p:nvPr/>
          </p:nvSpPr>
          <p:spPr bwMode="auto">
            <a:xfrm>
              <a:off x="1167315" y="4150658"/>
              <a:ext cx="501059" cy="7821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 defTabSz="914226">
                <a:defRPr sz="1400" b="0" spc="-1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고딕 M" pitchFamily="18" charset="-127"/>
                  <a:ea typeface="Rix고딕 M" pitchFamily="18" charset="-127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ko-KR" altLang="en-US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데이터</a:t>
              </a:r>
              <a:endParaRPr lang="en-US" altLang="ko-KR" sz="11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KoPub돋움체 Medium" pitchFamily="18" charset="-127"/>
                <a:ea typeface="KoPub돋움체 Medium" pitchFamily="18" charset="-127"/>
              </a:endParaRPr>
            </a:p>
            <a:p>
              <a:r>
                <a:rPr lang="ko-KR" altLang="en-US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관리</a:t>
              </a:r>
              <a:r>
                <a:rPr lang="en-US" altLang="ko-KR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/>
              </a:r>
              <a:br>
                <a:rPr lang="en-US" altLang="ko-KR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</a:br>
              <a:r>
                <a:rPr lang="ko-KR" altLang="en-US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부서</a:t>
              </a:r>
              <a:endParaRPr lang="ko-KR" altLang="en-US" sz="1100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sp>
          <p:nvSpPr>
            <p:cNvPr id="66" name="Text Box 19"/>
            <p:cNvSpPr txBox="1">
              <a:spLocks noChangeArrowheads="1"/>
            </p:cNvSpPr>
            <p:nvPr/>
          </p:nvSpPr>
          <p:spPr bwMode="auto">
            <a:xfrm>
              <a:off x="2394372" y="4150658"/>
              <a:ext cx="501059" cy="78210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 defTabSz="914226">
                <a:defRPr sz="1400" b="0" spc="-1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3D778B">
                        <a:alpha val="84000"/>
                      </a:srgbClr>
                    </a:glow>
                  </a:effectLst>
                  <a:latin typeface="Rix고딕 M" pitchFamily="18" charset="-127"/>
                  <a:ea typeface="Rix고딕 M" pitchFamily="18" charset="-127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ko-KR" altLang="en-US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데이터</a:t>
              </a:r>
              <a:endParaRPr lang="en-US" altLang="ko-KR" sz="11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KoPub돋움체 Medium" pitchFamily="18" charset="-127"/>
                <a:ea typeface="KoPub돋움체 Medium" pitchFamily="18" charset="-127"/>
              </a:endParaRPr>
            </a:p>
            <a:p>
              <a:r>
                <a:rPr lang="ko-KR" altLang="en-US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관리</a:t>
              </a:r>
              <a:r>
                <a:rPr lang="en-US" altLang="ko-KR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/>
              </a:r>
              <a:br>
                <a:rPr lang="en-US" altLang="ko-KR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</a:br>
              <a:r>
                <a:rPr lang="ko-KR" altLang="en-US" sz="1100" b="1" dirty="0" smtClean="0">
                  <a:ln w="0"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effectLst/>
                  <a:latin typeface="KoPub돋움체 Medium" pitchFamily="18" charset="-127"/>
                  <a:ea typeface="KoPub돋움체 Medium" pitchFamily="18" charset="-127"/>
                </a:rPr>
                <a:t>부서</a:t>
              </a:r>
              <a:endParaRPr lang="ko-KR" altLang="en-US" sz="1100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sp>
        <p:nvSpPr>
          <p:cNvPr id="74" name="Text Box 19"/>
          <p:cNvSpPr txBox="1">
            <a:spLocks noChangeArrowheads="1"/>
          </p:cNvSpPr>
          <p:nvPr/>
        </p:nvSpPr>
        <p:spPr bwMode="auto">
          <a:xfrm>
            <a:off x="4131402" y="2365760"/>
            <a:ext cx="2367426" cy="470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6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통계데이터담당관</a:t>
            </a:r>
            <a:endParaRPr lang="ko-KR" altLang="en-US" sz="1600" b="1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75" name="직선 화살표 연결선 74"/>
          <p:cNvCxnSpPr>
            <a:stCxn id="26" idx="3"/>
            <a:endCxn id="74" idx="1"/>
          </p:cNvCxnSpPr>
          <p:nvPr/>
        </p:nvCxnSpPr>
        <p:spPr>
          <a:xfrm>
            <a:off x="2961598" y="2601247"/>
            <a:ext cx="11698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073521" y="2602877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우선순위선정</a:t>
            </a:r>
            <a:endParaRPr lang="ko-KR" altLang="en-US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82" name="꺾인 연결선 81"/>
          <p:cNvCxnSpPr>
            <a:stCxn id="26" idx="2"/>
            <a:endCxn id="65" idx="0"/>
          </p:cNvCxnSpPr>
          <p:nvPr/>
        </p:nvCxnSpPr>
        <p:spPr>
          <a:xfrm rot="5400000">
            <a:off x="1219599" y="3055065"/>
            <a:ext cx="776618" cy="33995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Box 19"/>
          <p:cNvSpPr txBox="1">
            <a:spLocks noChangeArrowheads="1"/>
          </p:cNvSpPr>
          <p:nvPr/>
        </p:nvSpPr>
        <p:spPr bwMode="auto">
          <a:xfrm>
            <a:off x="1170236" y="2938225"/>
            <a:ext cx="1224136" cy="31666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002060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부서의견조율</a:t>
            </a:r>
            <a:endParaRPr lang="ko-KR" altLang="en-US" b="1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002060"/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84" name="꺾인 연결선 83"/>
          <p:cNvCxnSpPr>
            <a:stCxn id="83" idx="1"/>
            <a:endCxn id="64" idx="0"/>
          </p:cNvCxnSpPr>
          <p:nvPr/>
        </p:nvCxnSpPr>
        <p:spPr>
          <a:xfrm rot="10800000" flipV="1">
            <a:off x="850812" y="3096556"/>
            <a:ext cx="319424" cy="516796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83" idx="3"/>
            <a:endCxn id="66" idx="0"/>
          </p:cNvCxnSpPr>
          <p:nvPr/>
        </p:nvCxnSpPr>
        <p:spPr>
          <a:xfrm>
            <a:off x="2394372" y="3096556"/>
            <a:ext cx="300535" cy="516796"/>
          </a:xfrm>
          <a:prstGeom prst="bent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>
            <a:off x="6530921" y="2601247"/>
            <a:ext cx="11698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944269" y="2864191"/>
            <a:ext cx="18341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latin typeface="KoPub돋움체 Medium" pitchFamily="18" charset="-127"/>
                <a:ea typeface="KoPub돋움체 Medium" pitchFamily="18" charset="-127"/>
              </a:rPr>
              <a:t>운영장비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00" dirty="0" err="1" smtClean="0">
                <a:latin typeface="KoPub돋움체 Medium" pitchFamily="18" charset="-127"/>
                <a:ea typeface="KoPub돋움체 Medium" pitchFamily="18" charset="-127"/>
              </a:rPr>
              <a:t>모니터등</a:t>
            </a:r>
            <a:r>
              <a:rPr lang="en-US" altLang="ko-KR" sz="1000" dirty="0" smtClean="0">
                <a:latin typeface="KoPub돋움체 Medium" pitchFamily="18" charset="-127"/>
                <a:ea typeface="KoPub돋움체 Medium" pitchFamily="18" charset="-127"/>
              </a:rPr>
              <a:t>) </a:t>
            </a:r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조성 및 관리</a:t>
            </a:r>
            <a:endParaRPr lang="ko-KR" altLang="en-US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3" name="Text Box 19"/>
          <p:cNvSpPr txBox="1">
            <a:spLocks noChangeArrowheads="1"/>
          </p:cNvSpPr>
          <p:nvPr/>
        </p:nvSpPr>
        <p:spPr bwMode="auto">
          <a:xfrm>
            <a:off x="4131400" y="2851937"/>
            <a:ext cx="2367427" cy="197684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92075" indent="-92075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데이터 조사</a:t>
            </a:r>
            <a:endParaRPr lang="en-US" altLang="ko-KR" sz="1200" dirty="0" smtClean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  <a:p>
            <a:pPr marL="92075" indent="-92075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데이터 분석 및 활용</a:t>
            </a:r>
            <a:endParaRPr lang="en-US" altLang="ko-KR" sz="1200" dirty="0" smtClean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  <a:p>
            <a:pPr marL="92075" indent="-92075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데이터 제공 요청 및 업데이트 관리</a:t>
            </a:r>
            <a:endParaRPr lang="en-US" altLang="ko-KR" sz="1200" dirty="0" smtClean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  <a:p>
            <a:pPr marL="92075" indent="-92075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시각화 </a:t>
            </a:r>
            <a:r>
              <a:rPr lang="ko-KR" altLang="en-US" sz="1200" dirty="0" err="1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콘텐츠</a:t>
            </a:r>
            <a:r>
              <a:rPr lang="ko-KR" altLang="en-US" sz="120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 제작</a:t>
            </a:r>
            <a:endParaRPr lang="en-US" altLang="ko-KR" sz="1200" dirty="0" smtClean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  <a:p>
            <a:pPr marL="92075" indent="-92075" algn="l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데이터 연계 및 유지관리</a:t>
            </a:r>
            <a:endParaRPr lang="en-US" altLang="ko-KR" sz="1200" dirty="0" smtClean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  <a:p>
            <a:pPr marL="92075" indent="-92075" algn="l">
              <a:lnSpc>
                <a:spcPct val="150000"/>
              </a:lnSpc>
            </a:pPr>
            <a:r>
              <a:rPr lang="en-US" altLang="ko-KR" sz="120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※ </a:t>
            </a:r>
            <a:r>
              <a:rPr lang="ko-KR" altLang="en-US" sz="105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추후 유지관리 전담요원 필요</a:t>
            </a:r>
            <a:r>
              <a:rPr lang="en-US" altLang="ko-KR" sz="105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(</a:t>
            </a:r>
            <a:r>
              <a:rPr lang="ko-KR" altLang="en-US" sz="105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최소 </a:t>
            </a:r>
            <a:r>
              <a:rPr lang="en-US" altLang="ko-KR" sz="105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3</a:t>
            </a:r>
            <a:r>
              <a:rPr lang="ko-KR" altLang="en-US" sz="105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인 이상</a:t>
            </a:r>
            <a:r>
              <a:rPr lang="en-US" altLang="ko-KR" sz="105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)</a:t>
            </a:r>
            <a:endParaRPr lang="ko-KR" altLang="en-US" sz="1200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818308" y="3701530"/>
            <a:ext cx="439544" cy="526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/>
              <a:t>...</a:t>
            </a:r>
          </a:p>
        </p:txBody>
      </p:sp>
      <p:sp>
        <p:nvSpPr>
          <p:cNvPr id="101" name="Text Box 19"/>
          <p:cNvSpPr txBox="1">
            <a:spLocks noChangeArrowheads="1"/>
          </p:cNvSpPr>
          <p:nvPr/>
        </p:nvSpPr>
        <p:spPr bwMode="auto">
          <a:xfrm>
            <a:off x="589547" y="4568505"/>
            <a:ext cx="2361998" cy="26027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200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/>
                </a:solidFill>
                <a:effectLst/>
                <a:latin typeface="KoPub돋움체 Medium" pitchFamily="18" charset="-127"/>
                <a:ea typeface="KoPub돋움체 Medium" pitchFamily="18" charset="-127"/>
              </a:rPr>
              <a:t>데이터 생성 및 수집</a:t>
            </a:r>
            <a:endParaRPr lang="ko-KR" altLang="en-US" sz="1200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/>
              </a:solidFill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104" name="직선 화살표 연결선 103"/>
          <p:cNvCxnSpPr/>
          <p:nvPr/>
        </p:nvCxnSpPr>
        <p:spPr>
          <a:xfrm>
            <a:off x="2961598" y="3972274"/>
            <a:ext cx="11698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/>
          <p:cNvGrpSpPr/>
          <p:nvPr/>
        </p:nvGrpSpPr>
        <p:grpSpPr>
          <a:xfrm>
            <a:off x="306140" y="5292799"/>
            <a:ext cx="5001672" cy="598494"/>
            <a:chOff x="1332031" y="5763307"/>
            <a:chExt cx="5059576" cy="395036"/>
          </a:xfrm>
        </p:grpSpPr>
        <p:sp>
          <p:nvSpPr>
            <p:cNvPr id="115" name="직사각형 114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8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시정지표</a:t>
              </a:r>
              <a:r>
                <a:rPr lang="en-US" altLang="ko-KR" sz="1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 · </a:t>
              </a:r>
              <a:r>
                <a:rPr kumimoji="0" lang="ko-KR" altLang="en-US" sz="18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실시간 데이터 분석 및 정리</a:t>
              </a:r>
              <a:endParaRPr kumimoji="0"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  <p:grpSp>
          <p:nvGrpSpPr>
            <p:cNvPr id="116" name="그룹 115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117" name="직사각형 116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8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18" name="직사각형 117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8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grpSp>
        <p:nvGrpSpPr>
          <p:cNvPr id="119" name="그룹 118"/>
          <p:cNvGrpSpPr/>
          <p:nvPr/>
        </p:nvGrpSpPr>
        <p:grpSpPr>
          <a:xfrm>
            <a:off x="5413124" y="5292799"/>
            <a:ext cx="4974136" cy="598494"/>
            <a:chOff x="1332031" y="5763307"/>
            <a:chExt cx="5059576" cy="395036"/>
          </a:xfrm>
        </p:grpSpPr>
        <p:sp>
          <p:nvSpPr>
            <p:cNvPr id="120" name="직사각형 119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8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유관서비스</a:t>
              </a:r>
              <a:r>
                <a:rPr lang="ko-KR" altLang="en-US" sz="18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 </a:t>
              </a:r>
              <a:r>
                <a:rPr lang="ko-KR" altLang="en-US" sz="1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통합을 위한 협업</a:t>
              </a:r>
            </a:p>
          </p:txBody>
        </p:sp>
        <p:grpSp>
          <p:nvGrpSpPr>
            <p:cNvPr id="121" name="그룹 120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122" name="직사각형 121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8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8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grpSp>
        <p:nvGrpSpPr>
          <p:cNvPr id="131" name="그룹 130"/>
          <p:cNvGrpSpPr/>
          <p:nvPr/>
        </p:nvGrpSpPr>
        <p:grpSpPr>
          <a:xfrm>
            <a:off x="306140" y="6084887"/>
            <a:ext cx="5001672" cy="598494"/>
            <a:chOff x="1332031" y="5763307"/>
            <a:chExt cx="5059576" cy="395036"/>
          </a:xfrm>
        </p:grpSpPr>
        <p:sp>
          <p:nvSpPr>
            <p:cNvPr id="132" name="직사각형 131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`16</a:t>
              </a:r>
              <a:r>
                <a:rPr lang="ko-KR" altLang="en-US" sz="1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년 활용 데이터 부서별 의견조율</a:t>
              </a:r>
              <a:r>
                <a:rPr lang="en-US" altLang="ko-KR" sz="1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·</a:t>
              </a:r>
              <a:r>
                <a:rPr lang="ko-KR" altLang="en-US" sz="1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최종선정</a:t>
              </a:r>
            </a:p>
          </p:txBody>
        </p:sp>
        <p:grpSp>
          <p:nvGrpSpPr>
            <p:cNvPr id="133" name="그룹 132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134" name="직사각형 133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8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8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grpSp>
        <p:nvGrpSpPr>
          <p:cNvPr id="136" name="그룹 135"/>
          <p:cNvGrpSpPr/>
          <p:nvPr/>
        </p:nvGrpSpPr>
        <p:grpSpPr>
          <a:xfrm>
            <a:off x="5413124" y="6084887"/>
            <a:ext cx="4974136" cy="598494"/>
            <a:chOff x="1332031" y="5763307"/>
            <a:chExt cx="5059576" cy="395036"/>
          </a:xfrm>
        </p:grpSpPr>
        <p:sp>
          <p:nvSpPr>
            <p:cNvPr id="137" name="직사각형 136"/>
            <p:cNvSpPr/>
            <p:nvPr/>
          </p:nvSpPr>
          <p:spPr>
            <a:xfrm>
              <a:off x="1352096" y="5763307"/>
              <a:ext cx="4972835" cy="39503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18" charset="-127"/>
                  <a:ea typeface="KoPub돋움체 Medium" pitchFamily="18" charset="-127"/>
                </a:rPr>
                <a:t>선정 데이터 제공 및 지원</a:t>
              </a:r>
            </a:p>
          </p:txBody>
        </p:sp>
        <p:grpSp>
          <p:nvGrpSpPr>
            <p:cNvPr id="138" name="그룹 137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139" name="직사각형 138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8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800" dirty="0">
                  <a:latin typeface="KoPub돋움체 Medium" pitchFamily="18" charset="-127"/>
                  <a:ea typeface="KoPub돋움체 Medium" pitchFamily="18" charset="-127"/>
                </a:endParaRPr>
              </a:p>
            </p:txBody>
          </p:sp>
        </p:grpSp>
      </p:grpSp>
      <p:sp>
        <p:nvSpPr>
          <p:cNvPr id="50" name="Text Box 19"/>
          <p:cNvSpPr txBox="1">
            <a:spLocks noChangeArrowheads="1"/>
          </p:cNvSpPr>
          <p:nvPr/>
        </p:nvSpPr>
        <p:spPr bwMode="auto">
          <a:xfrm>
            <a:off x="7731802" y="3137869"/>
            <a:ext cx="2367426" cy="470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6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정보기획담당관</a:t>
            </a:r>
            <a:endParaRPr lang="ko-KR" altLang="en-US" sz="1600" b="1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6530921" y="3373356"/>
            <a:ext cx="11698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Box 19"/>
          <p:cNvSpPr txBox="1">
            <a:spLocks noChangeArrowheads="1"/>
          </p:cNvSpPr>
          <p:nvPr/>
        </p:nvSpPr>
        <p:spPr bwMode="auto">
          <a:xfrm>
            <a:off x="7731802" y="3722050"/>
            <a:ext cx="2367426" cy="470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600" b="1" dirty="0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공간정보담당관</a:t>
            </a:r>
            <a:endParaRPr lang="ko-KR" altLang="en-US" sz="1600" b="1" dirty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6530921" y="3957537"/>
            <a:ext cx="11698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Box 19"/>
          <p:cNvSpPr txBox="1">
            <a:spLocks noChangeArrowheads="1"/>
          </p:cNvSpPr>
          <p:nvPr/>
        </p:nvSpPr>
        <p:spPr bwMode="auto">
          <a:xfrm>
            <a:off x="7731802" y="4292412"/>
            <a:ext cx="2367426" cy="470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 defTabSz="914226">
              <a:defRPr sz="1400" b="0" spc="-1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63500">
                    <a:srgbClr val="3D778B">
                      <a:alpha val="84000"/>
                    </a:srgbClr>
                  </a:glow>
                </a:effectLst>
                <a:latin typeface="Rix고딕 M" pitchFamily="18" charset="-127"/>
                <a:ea typeface="Rix고딕 M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안전통합상황실</a:t>
            </a:r>
            <a:r>
              <a:rPr lang="en-US" altLang="ko-KR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, TOPIS, </a:t>
            </a:r>
            <a:br>
              <a:rPr lang="en-US" altLang="ko-KR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</a:br>
            <a:r>
              <a:rPr lang="ko-KR" altLang="en-US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종합방재센터</a:t>
            </a:r>
            <a:r>
              <a:rPr lang="en-US" altLang="ko-KR" b="1" dirty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b="1" dirty="0" err="1" smtClean="0">
                <a:ln w="0">
                  <a:solidFill>
                    <a:schemeClr val="bg1">
                      <a:lumMod val="95000"/>
                      <a:alpha val="0"/>
                    </a:schemeClr>
                  </a:solidFill>
                </a:ln>
                <a:effectLst/>
                <a:latin typeface="KoPub돋움체 Medium" pitchFamily="18" charset="-127"/>
                <a:ea typeface="KoPub돋움체 Medium" pitchFamily="18" charset="-127"/>
              </a:rPr>
              <a:t>아리수통합정보센터</a:t>
            </a:r>
            <a:endParaRPr lang="ko-KR" altLang="en-US" b="1" dirty="0" smtClean="0">
              <a:ln w="0">
                <a:solidFill>
                  <a:schemeClr val="bg1">
                    <a:lumMod val="95000"/>
                    <a:alpha val="0"/>
                  </a:schemeClr>
                </a:solidFill>
              </a:ln>
              <a:effectLst/>
              <a:latin typeface="KoPub돋움체 Medium" pitchFamily="18" charset="-127"/>
              <a:ea typeface="KoPub돋움체 Medium" pitchFamily="18" charset="-127"/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>
            <a:off x="6530921" y="4527899"/>
            <a:ext cx="1169804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39168" y="3994945"/>
            <a:ext cx="1007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KoPub돋움체 Medium" pitchFamily="18" charset="-127"/>
                <a:ea typeface="KoPub돋움체 Medium" pitchFamily="18" charset="-127"/>
              </a:rPr>
              <a:t>선정데이터 제공</a:t>
            </a:r>
            <a:endParaRPr lang="ko-KR" altLang="en-US" sz="1000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6537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07190" y="2270785"/>
            <a:ext cx="26084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ko-KR" altLang="en-US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dist="50800" sx="1000" sy="1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사업 개요</a:t>
            </a:r>
            <a:endParaRPr lang="en-US" altLang="ko-KR" sz="5000" b="1" dirty="0" smtClean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glow>
                  <a:schemeClr val="tx2"/>
                </a:glow>
                <a:outerShdw dist="50800" sx="1000" sy="1000" algn="ctr" rotWithShape="0">
                  <a:schemeClr val="tx1"/>
                </a:outerShdw>
              </a:effectLst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742037" y="1541288"/>
            <a:ext cx="1676671" cy="172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8000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latin typeface="MingLiU" pitchFamily="49" charset="-120"/>
                <a:ea typeface="MingLiU" pitchFamily="49" charset="-120"/>
              </a:rPr>
              <a:t>I</a:t>
            </a:r>
          </a:p>
        </p:txBody>
      </p:sp>
      <p:sp>
        <p:nvSpPr>
          <p:cNvPr id="16" name="타원 15"/>
          <p:cNvSpPr/>
          <p:nvPr/>
        </p:nvSpPr>
        <p:spPr>
          <a:xfrm>
            <a:off x="3955266" y="3613509"/>
            <a:ext cx="242636" cy="2426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1</a:t>
            </a:r>
            <a:endParaRPr lang="ko-KR" altLang="en-US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54840" y="3444106"/>
            <a:ext cx="13965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사업일반 </a:t>
            </a:r>
            <a:endParaRPr lang="en-US" altLang="ko-KR" sz="1800" dirty="0" smtClean="0">
              <a:ln>
                <a:solidFill>
                  <a:schemeClr val="tx2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배경 및 목적 </a:t>
            </a:r>
            <a:endParaRPr lang="en-US" altLang="ko-KR" sz="1800" dirty="0" smtClean="0">
              <a:ln>
                <a:solidFill>
                  <a:schemeClr val="tx2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사업범위</a:t>
            </a:r>
            <a:endParaRPr lang="en-US" altLang="ko-KR" sz="1800" dirty="0" smtClean="0">
              <a:ln>
                <a:solidFill>
                  <a:schemeClr val="tx2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기대효과</a:t>
            </a:r>
            <a:endParaRPr lang="ko-KR" altLang="en-US" sz="1800" dirty="0">
              <a:ln>
                <a:solidFill>
                  <a:schemeClr val="tx2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955266" y="4020170"/>
            <a:ext cx="242636" cy="2426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endParaRPr lang="ko-KR" altLang="en-US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955266" y="4433168"/>
            <a:ext cx="242636" cy="2426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endParaRPr lang="ko-KR" altLang="en-US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955266" y="4848598"/>
            <a:ext cx="242636" cy="2426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4</a:t>
            </a:r>
            <a:endParaRPr lang="ko-KR" altLang="en-US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475" y="5966802"/>
            <a:ext cx="1530687" cy="1595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573687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/>
          <p:cNvSpPr txBox="1"/>
          <p:nvPr/>
        </p:nvSpPr>
        <p:spPr>
          <a:xfrm>
            <a:off x="4166091" y="373968"/>
            <a:ext cx="2205091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 algn="ctr">
              <a:spcBef>
                <a:spcPts val="270"/>
              </a:spcBef>
            </a:pP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부서별 협조사항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5975" y="1579504"/>
            <a:ext cx="4905927" cy="22189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793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600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79375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정보기획담당관</a:t>
            </a:r>
            <a: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도시현황</a:t>
            </a:r>
            <a: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CCTV, </a:t>
            </a:r>
            <a:r>
              <a:rPr lang="ko-KR" altLang="en-US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서울시정 </a:t>
            </a:r>
            <a:r>
              <a:rPr lang="en-US" altLang="ko-KR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개년 계획 핵심과제</a:t>
            </a:r>
            <a: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b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BSC</a:t>
            </a:r>
            <a:r>
              <a:rPr lang="ko-KR" altLang="en-US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핵심성과</a:t>
            </a:r>
            <a:r>
              <a:rPr lang="en-US" altLang="ko-KR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주요투자사업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</a:t>
            </a:r>
            <a:r>
              <a:rPr lang="en-US" altLang="ko-KR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분야별 지표 </a:t>
            </a:r>
            <a:r>
              <a:rPr lang="ko-KR" altLang="en-US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검토</a:t>
            </a:r>
          </a:p>
          <a:p>
            <a:pPr marL="171450" indent="-793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600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793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600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793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ko-KR" altLang="en-US" sz="16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5975" y="976305"/>
            <a:ext cx="4915924" cy="5984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시정지표</a:t>
            </a:r>
            <a:r>
              <a:rPr lang="en-US" altLang="ko-KR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 · </a:t>
            </a:r>
            <a:r>
              <a:rPr kumimoji="0" lang="ko-KR" altLang="en-US" sz="1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실시간 데이터 검토</a:t>
            </a:r>
            <a:endParaRPr kumimoji="0"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334715" y="976366"/>
            <a:ext cx="65912" cy="579323"/>
          </a:xfrm>
          <a:prstGeom prst="rect">
            <a:avLst/>
          </a:prstGeom>
          <a:gradFill>
            <a:gsLst>
              <a:gs pos="53000">
                <a:srgbClr val="5B6A70"/>
              </a:gs>
              <a:gs pos="50000">
                <a:srgbClr val="31859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57553" y="1579504"/>
            <a:ext cx="4905927" cy="22189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2075" indent="-92075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-3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공간정보담당관</a:t>
            </a:r>
            <a:r>
              <a:rPr lang="en-US" altLang="ko-KR" sz="1600" kern="0" spc="-3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kern="0" spc="-3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kern="0" spc="-3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600" kern="0" spc="-3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정책지도 </a:t>
            </a:r>
            <a:r>
              <a:rPr lang="ko-KR" altLang="en-US" sz="1600" kern="0" spc="-3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 통합 및 일부 데이터 현행화 지원</a:t>
            </a:r>
          </a:p>
          <a:p>
            <a:pPr marL="92075" indent="-92075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-10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정보통신보안담당관</a:t>
            </a:r>
            <a:r>
              <a:rPr lang="en-US" altLang="ko-KR" sz="1600" kern="0" spc="-10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kern="0" spc="-10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kern="0" spc="-10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 CCTV </a:t>
            </a:r>
            <a:r>
              <a:rPr lang="ko-KR" altLang="en-US" sz="1600" kern="0" spc="-1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영상정보 연계 관련 기술 검토</a:t>
            </a:r>
          </a:p>
          <a:p>
            <a:pPr marL="92075" indent="-92075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총무과</a:t>
            </a:r>
            <a: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디지털 </a:t>
            </a:r>
            <a:r>
              <a:rPr lang="ko-KR" altLang="en-US" sz="1600" kern="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시민시장실</a:t>
            </a:r>
            <a:r>
              <a:rPr lang="ko-KR" altLang="en-US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운영장비 및 모니터 구축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57553" y="976305"/>
            <a:ext cx="4915924" cy="5984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유관서비스 통합을 위한 협업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5466293" y="976366"/>
            <a:ext cx="65912" cy="579323"/>
          </a:xfrm>
          <a:prstGeom prst="rect">
            <a:avLst/>
          </a:prstGeom>
          <a:gradFill>
            <a:gsLst>
              <a:gs pos="53000">
                <a:srgbClr val="5B6A70"/>
              </a:gs>
              <a:gs pos="50000">
                <a:srgbClr val="31859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5975" y="4572719"/>
            <a:ext cx="4905927" cy="22189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793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600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기획담당관</a:t>
            </a:r>
            <a: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지표 </a:t>
            </a:r>
            <a:r>
              <a:rPr lang="ko-KR" altLang="en-US" sz="1600" kern="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선정시</a:t>
            </a:r>
            <a:r>
              <a:rPr lang="ko-KR" altLang="en-US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우선순위 </a:t>
            </a:r>
            <a:r>
              <a:rPr lang="ko-KR" altLang="en-US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검토 </a:t>
            </a:r>
            <a: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600" kern="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</a:t>
            </a:r>
            <a:r>
              <a:rPr lang="ko-KR" altLang="en-US" sz="16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관리부서 간 의견 조율 </a:t>
            </a:r>
          </a:p>
          <a:p>
            <a:pPr marL="171450" indent="-17145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6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793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600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793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600" kern="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793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ko-KR" altLang="en-US" sz="16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5975" y="3969520"/>
            <a:ext cx="4915924" cy="5984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`16</a:t>
            </a:r>
            <a:r>
              <a:rPr lang="ko-KR" alt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년 활용 데이터 부서별 의견조율</a:t>
            </a:r>
            <a:r>
              <a:rPr lang="en-US" altLang="ko-KR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·</a:t>
            </a:r>
            <a:r>
              <a:rPr lang="ko-KR" alt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최종선정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334715" y="3969581"/>
            <a:ext cx="65912" cy="579323"/>
          </a:xfrm>
          <a:prstGeom prst="rect">
            <a:avLst/>
          </a:prstGeom>
          <a:gradFill>
            <a:gsLst>
              <a:gs pos="53000">
                <a:srgbClr val="5B6A70"/>
              </a:gs>
              <a:gs pos="50000">
                <a:srgbClr val="31859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57553" y="4572719"/>
            <a:ext cx="4905927" cy="22189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2075" indent="-92075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spc="-120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교통정보과</a:t>
            </a:r>
            <a:r>
              <a:rPr lang="en-US" altLang="ko-KR" sz="16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(TOPIS), </a:t>
            </a:r>
            <a:r>
              <a:rPr lang="ko-KR" altLang="en-US" sz="16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안전통합상황실</a:t>
            </a:r>
            <a:r>
              <a:rPr lang="en-US" altLang="ko-KR" sz="16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서울종합방재센터</a:t>
            </a:r>
            <a: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600" kern="0" spc="-120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아리수통합정보센터</a:t>
            </a:r>
            <a: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6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시정 및 도시현황 데이터 기초조사 결과 분석을 위한 자료 </a:t>
            </a:r>
            <a:r>
              <a:rPr lang="ko-KR" altLang="en-US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협조</a:t>
            </a:r>
            <a: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en-US" altLang="ko-KR" sz="16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CCTV </a:t>
            </a:r>
            <a:r>
              <a:rPr lang="ko-KR" altLang="en-US" sz="16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영상 및 실시간 데이터 현황 정보 제공 및 </a:t>
            </a:r>
            <a:r>
              <a:rPr lang="ko-KR" altLang="en-US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연계 지원</a:t>
            </a:r>
            <a:endParaRPr lang="en-US" altLang="ko-KR" sz="1600" kern="0" spc="-12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2075" indent="-92075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제공 부서</a:t>
            </a:r>
            <a: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선정 </a:t>
            </a:r>
            <a:r>
              <a:rPr lang="ko-KR" altLang="en-US" sz="16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제공 및 </a:t>
            </a:r>
            <a:r>
              <a:rPr lang="ko-KR" altLang="en-US" sz="1600" kern="0" spc="-120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주기별</a:t>
            </a:r>
            <a:r>
              <a:rPr lang="ko-KR" altLang="en-US" sz="16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현행화</a:t>
            </a:r>
            <a:endParaRPr lang="en-US" altLang="ko-KR" sz="1600" kern="0" spc="-12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2075" indent="-92075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ko-KR" altLang="en-US" sz="16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57553" y="3969520"/>
            <a:ext cx="4915924" cy="5984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18" charset="-127"/>
                <a:ea typeface="KoPub돋움체 Medium" pitchFamily="18" charset="-127"/>
              </a:rPr>
              <a:t>선정 데이터 제공 및 지원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5466293" y="3969581"/>
            <a:ext cx="65912" cy="579323"/>
          </a:xfrm>
          <a:prstGeom prst="rect">
            <a:avLst/>
          </a:prstGeom>
          <a:gradFill>
            <a:gsLst>
              <a:gs pos="53000">
                <a:srgbClr val="5B6A70"/>
              </a:gs>
              <a:gs pos="50000">
                <a:srgbClr val="31859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0769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402484" y="1440943"/>
            <a:ext cx="3384376" cy="188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88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latin typeface="Kozuka Mincho Pro L" pitchFamily="18" charset="-128"/>
                <a:ea typeface="Kozuka Mincho Pro L" pitchFamily="18" charset="-128"/>
              </a:rPr>
              <a:t>Q&amp;A</a:t>
            </a:r>
            <a:endParaRPr lang="en-US" altLang="ko-KR" sz="88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latin typeface="Kozuka Mincho Pro L" pitchFamily="18" charset="-128"/>
              <a:ea typeface="Kozuka Mincho Pro L" pitchFamily="18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54412" y="3415637"/>
            <a:ext cx="5192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ko-KR" altLang="en-US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glow>
                    <a:schemeClr val="tx2"/>
                  </a:glow>
                  <a:outerShdw dist="50800" sx="1000" sy="1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성공적인 사업수행을 위하여 최선을 다하겠습니다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effectLst>
                <a:glow>
                  <a:schemeClr val="tx2"/>
                </a:glow>
                <a:outerShdw dist="50800" sx="1000" sy="1000" algn="ctr" rotWithShape="0">
                  <a:schemeClr val="tx1"/>
                </a:outerShdw>
              </a:effectLst>
              <a:latin typeface="KoPub돋움체 Bold" pitchFamily="18" charset="-127"/>
              <a:ea typeface="KoPub돋움체 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4729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19880" y="491783"/>
            <a:ext cx="1386598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사업 일반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7388" y="1500758"/>
            <a:ext cx="945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도시통계지도 및 정책지도 고도화를 통한 디지털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시민시장실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 구축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82204" y="2200771"/>
            <a:ext cx="1962596" cy="649895"/>
          </a:xfrm>
          <a:prstGeom prst="rect">
            <a:avLst/>
          </a:prstGeom>
          <a:solidFill>
            <a:srgbClr val="00B0F0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사업기간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826420" y="2200771"/>
            <a:ext cx="7128792" cy="649895"/>
          </a:xfrm>
          <a:prstGeom prst="rect">
            <a:avLst/>
          </a:prstGeom>
          <a:solidFill>
            <a:srgbClr val="214F87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2016</a:t>
            </a:r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</a:t>
            </a:r>
            <a:r>
              <a:rPr lang="en-US" altLang="ko-KR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8</a:t>
            </a:r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 </a:t>
            </a:r>
            <a:r>
              <a:rPr lang="en-US" altLang="ko-KR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12</a:t>
            </a:r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 </a:t>
            </a:r>
            <a:r>
              <a:rPr lang="en-US" altLang="ko-KR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~ 12</a:t>
            </a:r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 </a:t>
            </a:r>
            <a:r>
              <a:rPr lang="en-US" altLang="ko-KR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31</a:t>
            </a:r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</a:t>
            </a:r>
            <a:endParaRPr lang="ko-KR" altLang="en-US" sz="2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82204" y="2958982"/>
            <a:ext cx="1962596" cy="649895"/>
          </a:xfrm>
          <a:prstGeom prst="rect">
            <a:avLst/>
          </a:prstGeom>
          <a:solidFill>
            <a:srgbClr val="00B0F0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 업 비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826420" y="2958982"/>
            <a:ext cx="7128792" cy="649895"/>
          </a:xfrm>
          <a:prstGeom prst="rect">
            <a:avLst/>
          </a:prstGeom>
          <a:solidFill>
            <a:srgbClr val="214F87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478,000</a:t>
            </a:r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천원</a:t>
            </a:r>
            <a:r>
              <a:rPr lang="en-US" altLang="ko-KR" sz="2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2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부가가치세 포함</a:t>
            </a:r>
            <a:r>
              <a:rPr lang="en-US" altLang="ko-KR" sz="2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2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82204" y="3717192"/>
            <a:ext cx="1962596" cy="649895"/>
          </a:xfrm>
          <a:prstGeom prst="rect">
            <a:avLst/>
          </a:prstGeom>
          <a:solidFill>
            <a:srgbClr val="00B0F0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주요사업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826420" y="3717192"/>
            <a:ext cx="7128792" cy="649895"/>
          </a:xfrm>
          <a:prstGeom prst="rect">
            <a:avLst/>
          </a:prstGeom>
          <a:solidFill>
            <a:srgbClr val="214F87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en-US" altLang="ko-KR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 도시현황 점검 및 통합 영상 모니터링체계 구축</a:t>
            </a:r>
            <a:endParaRPr lang="ko-KR" altLang="en-US" sz="2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826420" y="4349076"/>
            <a:ext cx="7128792" cy="655692"/>
          </a:xfrm>
          <a:prstGeom prst="rect">
            <a:avLst/>
          </a:prstGeom>
          <a:solidFill>
            <a:srgbClr val="214F87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주요 시책 추진성과 점검 </a:t>
            </a:r>
            <a:r>
              <a:rPr lang="ko-KR" altLang="en-US" sz="2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지표 선정 및 데이터 통합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882204" y="5773824"/>
            <a:ext cx="1962596" cy="649895"/>
          </a:xfrm>
          <a:prstGeom prst="rect">
            <a:avLst/>
          </a:prstGeom>
          <a:solidFill>
            <a:srgbClr val="00B0F0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 행 사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826420" y="5773824"/>
            <a:ext cx="7128792" cy="649895"/>
          </a:xfrm>
          <a:prstGeom prst="rect">
            <a:avLst/>
          </a:prstGeom>
          <a:solidFill>
            <a:srgbClr val="214F87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(</a:t>
            </a:r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</a:t>
            </a:r>
            <a:r>
              <a:rPr lang="en-US" altLang="ko-KR" sz="2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2200" b="1" dirty="0" err="1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한국정보공학디엔에스</a:t>
            </a:r>
            <a:endParaRPr lang="ko-KR" altLang="en-US" sz="2200" b="1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826420" y="5004767"/>
            <a:ext cx="7128792" cy="648072"/>
          </a:xfrm>
          <a:prstGeom prst="rect">
            <a:avLst/>
          </a:prstGeom>
          <a:solidFill>
            <a:srgbClr val="214F87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시장</a:t>
            </a:r>
            <a:r>
              <a:rPr lang="en-US" altLang="ko-KR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공무원</a:t>
            </a:r>
            <a:r>
              <a:rPr lang="en-US" altLang="ko-KR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2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시민 등 수요자 관점에서의 </a:t>
            </a:r>
            <a:r>
              <a:rPr lang="ko-KR" altLang="en-US" sz="2200" b="1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활용</a:t>
            </a:r>
          </a:p>
        </p:txBody>
      </p:sp>
      <p:sp>
        <p:nvSpPr>
          <p:cNvPr id="8" name="이등변 삼각형 7"/>
          <p:cNvSpPr/>
          <p:nvPr/>
        </p:nvSpPr>
        <p:spPr>
          <a:xfrm rot="5400000">
            <a:off x="2775658" y="2467434"/>
            <a:ext cx="276026" cy="166117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7" name="이등변 삼각형 46"/>
          <p:cNvSpPr/>
          <p:nvPr/>
        </p:nvSpPr>
        <p:spPr>
          <a:xfrm rot="5400000">
            <a:off x="2775658" y="3230947"/>
            <a:ext cx="276026" cy="166117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8" name="이등변 삼각형 47"/>
          <p:cNvSpPr/>
          <p:nvPr/>
        </p:nvSpPr>
        <p:spPr>
          <a:xfrm rot="5400000">
            <a:off x="2775658" y="3979602"/>
            <a:ext cx="276026" cy="166117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1" name="이등변 삼각형 50"/>
          <p:cNvSpPr/>
          <p:nvPr/>
        </p:nvSpPr>
        <p:spPr>
          <a:xfrm rot="5400000">
            <a:off x="2775658" y="6042310"/>
            <a:ext cx="276026" cy="166117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algn="ctr">
              <a:buFont typeface="Arial" panose="020B0604020202020204" pitchFamily="34" charset="0"/>
              <a:buChar char="•"/>
            </a:pPr>
            <a:endParaRPr lang="ko-KR" altLang="en-US" sz="1200" dirty="0" err="1" smtClean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27291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19880" y="491783"/>
            <a:ext cx="1749518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배경 및 목적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62244" y="3852639"/>
            <a:ext cx="9752108" cy="589156"/>
            <a:chOff x="1062864" y="5526659"/>
            <a:chExt cx="5487055" cy="719274"/>
          </a:xfrm>
        </p:grpSpPr>
        <p:sp>
          <p:nvSpPr>
            <p:cNvPr id="26" name="AutoShape 6"/>
            <p:cNvSpPr>
              <a:spLocks/>
            </p:cNvSpPr>
            <p:nvPr/>
          </p:nvSpPr>
          <p:spPr bwMode="auto">
            <a:xfrm rot="5400000">
              <a:off x="3482759" y="3106764"/>
              <a:ext cx="647266" cy="5487055"/>
            </a:xfrm>
            <a:prstGeom prst="leftBrace">
              <a:avLst>
                <a:gd name="adj1" fmla="val 79984"/>
                <a:gd name="adj2" fmla="val 50000"/>
              </a:avLst>
            </a:prstGeom>
            <a:gradFill rotWithShape="1">
              <a:gsLst>
                <a:gs pos="0">
                  <a:srgbClr val="DDDDDD"/>
                </a:gs>
                <a:gs pos="100000">
                  <a:srgbClr val="DDDDDD">
                    <a:gamma/>
                    <a:tint val="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lIns="101334" tIns="50667" rIns="101334" bIns="50667" anchor="ctr"/>
            <a:lstStyle/>
            <a:p>
              <a:pPr defTabSz="1013338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000" kern="0">
                <a:solidFill>
                  <a:sysClr val="windowText" lastClr="000000"/>
                </a:solidFill>
                <a:latin typeface="산돌고딕B" pitchFamily="18" charset="-127"/>
                <a:ea typeface="나눔고딕 ExtraBold"/>
              </a:endParaRPr>
            </a:p>
          </p:txBody>
        </p:sp>
        <p:sp>
          <p:nvSpPr>
            <p:cNvPr id="27" name="AutoShape 7"/>
            <p:cNvSpPr>
              <a:spLocks/>
            </p:cNvSpPr>
            <p:nvPr/>
          </p:nvSpPr>
          <p:spPr bwMode="auto">
            <a:xfrm rot="5400000">
              <a:off x="3482759" y="3178772"/>
              <a:ext cx="647266" cy="5487055"/>
            </a:xfrm>
            <a:prstGeom prst="leftBrace">
              <a:avLst>
                <a:gd name="adj1" fmla="val 79984"/>
                <a:gd name="adj2" fmla="val 50000"/>
              </a:avLst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lIns="101334" tIns="50667" rIns="101334" bIns="50667" anchor="ctr"/>
            <a:lstStyle/>
            <a:p>
              <a:pPr defTabSz="1013338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000" kern="0">
                <a:solidFill>
                  <a:sysClr val="windowText" lastClr="000000"/>
                </a:solidFill>
                <a:latin typeface="산돌고딕B" pitchFamily="18" charset="-127"/>
                <a:ea typeface="나눔고딕 ExtraBold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95578" y="2362919"/>
            <a:ext cx="9947138" cy="1718175"/>
            <a:chOff x="567502" y="4232920"/>
            <a:chExt cx="5736292" cy="1666712"/>
          </a:xfrm>
        </p:grpSpPr>
        <p:grpSp>
          <p:nvGrpSpPr>
            <p:cNvPr id="29" name="그룹 28"/>
            <p:cNvGrpSpPr/>
            <p:nvPr/>
          </p:nvGrpSpPr>
          <p:grpSpPr>
            <a:xfrm>
              <a:off x="567502" y="4232920"/>
              <a:ext cx="1753787" cy="1254988"/>
              <a:chOff x="554713" y="3928528"/>
              <a:chExt cx="1833053" cy="1311710"/>
            </a:xfrm>
          </p:grpSpPr>
          <p:grpSp>
            <p:nvGrpSpPr>
              <p:cNvPr id="55" name="그룹 54"/>
              <p:cNvGrpSpPr/>
              <p:nvPr/>
            </p:nvGrpSpPr>
            <p:grpSpPr>
              <a:xfrm>
                <a:off x="554713" y="3928528"/>
                <a:ext cx="1833053" cy="1311710"/>
                <a:chOff x="549275" y="3170238"/>
                <a:chExt cx="1431925" cy="1084058"/>
              </a:xfrm>
            </p:grpSpPr>
            <p:sp>
              <p:nvSpPr>
                <p:cNvPr id="57" name="Rectangle 20"/>
                <p:cNvSpPr>
                  <a:spLocks noChangeArrowheads="1"/>
                </p:cNvSpPr>
                <p:nvPr/>
              </p:nvSpPr>
              <p:spPr bwMode="auto">
                <a:xfrm>
                  <a:off x="613310" y="4092575"/>
                  <a:ext cx="1303008" cy="161721"/>
                </a:xfrm>
                <a:prstGeom prst="rect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0">
                    <a:lnSpc>
                      <a:spcPct val="140000"/>
                    </a:lnSpc>
                    <a:buClr>
                      <a:srgbClr val="000000"/>
                    </a:buClr>
                    <a:buSzPct val="80000"/>
                  </a:pPr>
                  <a:endParaRPr lang="ko-KR" altLang="ko-KR" sz="105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pic>
              <p:nvPicPr>
                <p:cNvPr id="59" name="Picture 21" descr="01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contrast="12000"/>
                </a:blip>
                <a:srcRect l="2983" t="54257" r="68620" b="3918"/>
                <a:stretch>
                  <a:fillRect/>
                </a:stretch>
              </p:blipFill>
              <p:spPr bwMode="auto">
                <a:xfrm>
                  <a:off x="620713" y="3489325"/>
                  <a:ext cx="1289050" cy="5762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AutoShape 22"/>
                <p:cNvSpPr>
                  <a:spLocks noChangeArrowheads="1"/>
                </p:cNvSpPr>
                <p:nvPr/>
              </p:nvSpPr>
              <p:spPr bwMode="auto">
                <a:xfrm>
                  <a:off x="549275" y="4062413"/>
                  <a:ext cx="1431925" cy="38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6C3D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0">
                    <a:lnSpc>
                      <a:spcPct val="140000"/>
                    </a:lnSpc>
                    <a:buClr>
                      <a:srgbClr val="000000"/>
                    </a:buClr>
                    <a:buSzPct val="80000"/>
                  </a:pPr>
                  <a:endParaRPr lang="ko-KR" altLang="ko-KR" sz="105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63" name="Text Box 119"/>
                <p:cNvSpPr txBox="1">
                  <a:spLocks noChangeArrowheads="1"/>
                </p:cNvSpPr>
                <p:nvPr/>
              </p:nvSpPr>
              <p:spPr bwMode="auto">
                <a:xfrm>
                  <a:off x="950161" y="3716420"/>
                  <a:ext cx="633318" cy="1522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ko-KR"/>
                  </a:defPPr>
                  <a:lvl1pPr marR="0" lvl="0" indent="0" algn="ctr" defTabSz="1013338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 kumimoji="1" sz="1100" b="0" i="0" u="none" strike="noStrike" kern="0" cap="none" spc="0" normalizeH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나눔고딕 ExtraBold" pitchFamily="50" charset="-127"/>
                      <a:ea typeface="나눔고딕 ExtraBold" pitchFamily="50" charset="-127"/>
                    </a:defRPr>
                  </a:lvl1pPr>
                  <a:lvl2pPr marL="742950" indent="-28575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2pPr>
                  <a:lvl3pPr marL="11430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3pPr>
                  <a:lvl4pPr marL="16002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4pPr>
                  <a:lvl5pPr marL="20574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9pPr>
                </a:lstStyle>
                <a:p>
                  <a:r>
                    <a:rPr lang="ko-KR" altLang="en-US" b="1" dirty="0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시정데이터 통합</a:t>
                  </a:r>
                </a:p>
              </p:txBody>
            </p:sp>
            <p:sp>
              <p:nvSpPr>
                <p:cNvPr id="64" name="Rectangle 25"/>
                <p:cNvSpPr>
                  <a:spLocks noChangeArrowheads="1"/>
                </p:cNvSpPr>
                <p:nvPr/>
              </p:nvSpPr>
              <p:spPr bwMode="auto">
                <a:xfrm flipH="1">
                  <a:off x="1262063" y="3170238"/>
                  <a:ext cx="6350" cy="298450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0">
                    <a:lnSpc>
                      <a:spcPct val="140000"/>
                    </a:lnSpc>
                    <a:buClr>
                      <a:srgbClr val="000000"/>
                    </a:buClr>
                    <a:buSzPct val="80000"/>
                  </a:pPr>
                  <a:endParaRPr lang="ko-KR" altLang="ko-KR" sz="105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pic>
              <p:nvPicPr>
                <p:cNvPr id="65" name="Picture 26" descr="그림1 copy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208088" y="3508375"/>
                  <a:ext cx="114300" cy="36513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2700" dir="16200000" algn="ctr" rotWithShape="0">
                    <a:srgbClr val="808080">
                      <a:alpha val="50000"/>
                    </a:srgbClr>
                  </a:outerShdw>
                </a:effectLst>
                <a:extLst/>
              </p:spPr>
            </p:pic>
            <p:sp>
              <p:nvSpPr>
                <p:cNvPr id="66" name="AutoShape 27"/>
                <p:cNvSpPr>
                  <a:spLocks noChangeArrowheads="1"/>
                </p:cNvSpPr>
                <p:nvPr/>
              </p:nvSpPr>
              <p:spPr bwMode="auto">
                <a:xfrm>
                  <a:off x="1247775" y="3443288"/>
                  <a:ext cx="34925" cy="7461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47 w 21600"/>
                    <a:gd name="T13" fmla="*/ 4478 h 21600"/>
                    <a:gd name="T14" fmla="*/ 17053 w 21600"/>
                    <a:gd name="T15" fmla="*/ 17122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6C3D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latinLnBrk="0"/>
                  <a:endParaRPr lang="ko-KR" altLang="en-US" sz="105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sp>
            <p:nvSpPr>
              <p:cNvPr id="56" name="TextBox 94"/>
              <p:cNvSpPr txBox="1">
                <a:spLocks noChangeArrowheads="1"/>
              </p:cNvSpPr>
              <p:nvPr/>
            </p:nvSpPr>
            <p:spPr bwMode="auto">
              <a:xfrm>
                <a:off x="702652" y="4378870"/>
                <a:ext cx="79675" cy="138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50" b="1" i="1" dirty="0">
                    <a:solidFill>
                      <a:srgbClr val="B2CDE4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1</a:t>
                </a:r>
                <a:endParaRPr lang="ko-KR" altLang="en-US" sz="1050" b="1" i="1" dirty="0">
                  <a:solidFill>
                    <a:srgbClr val="B2CDE4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2547643" y="4232920"/>
              <a:ext cx="1753787" cy="1254988"/>
              <a:chOff x="2519445" y="3928528"/>
              <a:chExt cx="1833053" cy="1311710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2519445" y="3928528"/>
                <a:ext cx="1833053" cy="1311710"/>
                <a:chOff x="549275" y="3170238"/>
                <a:chExt cx="1431925" cy="1084058"/>
              </a:xfrm>
            </p:grpSpPr>
            <p:sp>
              <p:nvSpPr>
                <p:cNvPr id="48" name="Rectangle 20"/>
                <p:cNvSpPr>
                  <a:spLocks noChangeArrowheads="1"/>
                </p:cNvSpPr>
                <p:nvPr/>
              </p:nvSpPr>
              <p:spPr bwMode="auto">
                <a:xfrm>
                  <a:off x="613310" y="4092575"/>
                  <a:ext cx="1303008" cy="161721"/>
                </a:xfrm>
                <a:prstGeom prst="rect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0">
                    <a:lnSpc>
                      <a:spcPct val="140000"/>
                    </a:lnSpc>
                    <a:buClr>
                      <a:srgbClr val="000000"/>
                    </a:buClr>
                    <a:buSzPct val="80000"/>
                  </a:pPr>
                  <a:endParaRPr lang="ko-KR" altLang="ko-KR" sz="105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pic>
              <p:nvPicPr>
                <p:cNvPr id="49" name="Picture 21" descr="01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contrast="12000"/>
                </a:blip>
                <a:srcRect l="2983" t="54257" r="68620" b="3918"/>
                <a:stretch>
                  <a:fillRect/>
                </a:stretch>
              </p:blipFill>
              <p:spPr bwMode="auto">
                <a:xfrm>
                  <a:off x="620713" y="3489325"/>
                  <a:ext cx="1289050" cy="5762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0" name="AutoShape 22"/>
                <p:cNvSpPr>
                  <a:spLocks noChangeArrowheads="1"/>
                </p:cNvSpPr>
                <p:nvPr/>
              </p:nvSpPr>
              <p:spPr bwMode="auto">
                <a:xfrm>
                  <a:off x="549275" y="4062413"/>
                  <a:ext cx="1431925" cy="38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6C3D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0">
                    <a:lnSpc>
                      <a:spcPct val="140000"/>
                    </a:lnSpc>
                    <a:buClr>
                      <a:srgbClr val="000000"/>
                    </a:buClr>
                    <a:buSzPct val="80000"/>
                  </a:pPr>
                  <a:endParaRPr lang="ko-KR" altLang="ko-KR" sz="105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51" name="Text Box 119"/>
                <p:cNvSpPr txBox="1">
                  <a:spLocks noChangeArrowheads="1"/>
                </p:cNvSpPr>
                <p:nvPr/>
              </p:nvSpPr>
              <p:spPr bwMode="auto">
                <a:xfrm>
                  <a:off x="950162" y="3716419"/>
                  <a:ext cx="633318" cy="1522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ko-KR"/>
                  </a:defPPr>
                  <a:lvl1pPr marR="0" lvl="0" indent="0" algn="ctr" defTabSz="1013338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 kumimoji="1" sz="1100" b="0" i="0" u="none" strike="noStrike" kern="0" cap="none" spc="0" normalizeH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나눔고딕 ExtraBold" pitchFamily="50" charset="-127"/>
                      <a:ea typeface="나눔고딕 ExtraBold" pitchFamily="50" charset="-127"/>
                    </a:defRPr>
                  </a:lvl1pPr>
                  <a:lvl2pPr marL="742950" indent="-28575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2pPr>
                  <a:lvl3pPr marL="11430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3pPr>
                  <a:lvl4pPr marL="16002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4pPr>
                  <a:lvl5pPr marL="20574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9pPr>
                </a:lstStyle>
                <a:p>
                  <a:r>
                    <a:rPr lang="ko-KR" altLang="en-US" b="1" dirty="0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실시간 정보제공</a:t>
                  </a:r>
                </a:p>
              </p:txBody>
            </p:sp>
            <p:sp>
              <p:nvSpPr>
                <p:cNvPr id="52" name="Rectangle 25"/>
                <p:cNvSpPr>
                  <a:spLocks noChangeArrowheads="1"/>
                </p:cNvSpPr>
                <p:nvPr/>
              </p:nvSpPr>
              <p:spPr bwMode="auto">
                <a:xfrm flipH="1">
                  <a:off x="1262063" y="3170238"/>
                  <a:ext cx="6350" cy="298450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0">
                    <a:lnSpc>
                      <a:spcPct val="140000"/>
                    </a:lnSpc>
                    <a:buClr>
                      <a:srgbClr val="000000"/>
                    </a:buClr>
                    <a:buSzPct val="80000"/>
                  </a:pPr>
                  <a:endParaRPr lang="ko-KR" altLang="ko-KR" sz="105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pic>
              <p:nvPicPr>
                <p:cNvPr id="53" name="Picture 26" descr="그림1 copy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208088" y="3508375"/>
                  <a:ext cx="114300" cy="36513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2700" dir="16200000" algn="ctr" rotWithShape="0">
                    <a:srgbClr val="808080">
                      <a:alpha val="50000"/>
                    </a:srgbClr>
                  </a:outerShdw>
                </a:effectLst>
                <a:extLst/>
              </p:spPr>
            </p:pic>
            <p:sp>
              <p:nvSpPr>
                <p:cNvPr id="54" name="AutoShape 27"/>
                <p:cNvSpPr>
                  <a:spLocks noChangeArrowheads="1"/>
                </p:cNvSpPr>
                <p:nvPr/>
              </p:nvSpPr>
              <p:spPr bwMode="auto">
                <a:xfrm>
                  <a:off x="1247775" y="3443288"/>
                  <a:ext cx="34925" cy="7461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47 w 21600"/>
                    <a:gd name="T13" fmla="*/ 4478 h 21600"/>
                    <a:gd name="T14" fmla="*/ 17053 w 21600"/>
                    <a:gd name="T15" fmla="*/ 17122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6C3D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latinLnBrk="0"/>
                  <a:endParaRPr lang="ko-KR" altLang="en-US" sz="105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sp>
            <p:nvSpPr>
              <p:cNvPr id="47" name="TextBox 103"/>
              <p:cNvSpPr txBox="1">
                <a:spLocks noChangeArrowheads="1"/>
              </p:cNvSpPr>
              <p:nvPr/>
            </p:nvSpPr>
            <p:spPr bwMode="auto">
              <a:xfrm>
                <a:off x="2675400" y="4378870"/>
                <a:ext cx="79675" cy="138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50" b="1" i="1" dirty="0">
                    <a:solidFill>
                      <a:srgbClr val="B2CDE4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</a:t>
                </a:r>
                <a:endParaRPr lang="ko-KR" altLang="en-US" sz="1050" b="1" i="1" dirty="0">
                  <a:solidFill>
                    <a:srgbClr val="B2CDE4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4550007" y="4232920"/>
              <a:ext cx="1753787" cy="1254988"/>
              <a:chOff x="4484178" y="3928528"/>
              <a:chExt cx="1833053" cy="1311710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4484178" y="3928528"/>
                <a:ext cx="1833053" cy="1311710"/>
                <a:chOff x="549275" y="3170238"/>
                <a:chExt cx="1431925" cy="1084058"/>
              </a:xfrm>
            </p:grpSpPr>
            <p:sp>
              <p:nvSpPr>
                <p:cNvPr id="39" name="Rectangle 20"/>
                <p:cNvSpPr>
                  <a:spLocks noChangeArrowheads="1"/>
                </p:cNvSpPr>
                <p:nvPr/>
              </p:nvSpPr>
              <p:spPr bwMode="auto">
                <a:xfrm>
                  <a:off x="613310" y="4092575"/>
                  <a:ext cx="1303008" cy="161721"/>
                </a:xfrm>
                <a:prstGeom prst="rect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0">
                    <a:lnSpc>
                      <a:spcPct val="140000"/>
                    </a:lnSpc>
                    <a:buClr>
                      <a:srgbClr val="000000"/>
                    </a:buClr>
                    <a:buSzPct val="80000"/>
                  </a:pPr>
                  <a:endParaRPr lang="ko-KR" altLang="ko-KR" sz="105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pic>
              <p:nvPicPr>
                <p:cNvPr id="40" name="Picture 21" descr="01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contrast="12000"/>
                </a:blip>
                <a:srcRect l="2983" t="54257" r="68620" b="3918"/>
                <a:stretch>
                  <a:fillRect/>
                </a:stretch>
              </p:blipFill>
              <p:spPr bwMode="auto">
                <a:xfrm>
                  <a:off x="620713" y="3489325"/>
                  <a:ext cx="1289050" cy="5762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1" name="AutoShape 22"/>
                <p:cNvSpPr>
                  <a:spLocks noChangeArrowheads="1"/>
                </p:cNvSpPr>
                <p:nvPr/>
              </p:nvSpPr>
              <p:spPr bwMode="auto">
                <a:xfrm>
                  <a:off x="549275" y="4062413"/>
                  <a:ext cx="1431925" cy="38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6C3D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0">
                    <a:lnSpc>
                      <a:spcPct val="140000"/>
                    </a:lnSpc>
                    <a:buClr>
                      <a:srgbClr val="000000"/>
                    </a:buClr>
                    <a:buSzPct val="80000"/>
                  </a:pPr>
                  <a:endParaRPr lang="ko-KR" altLang="ko-KR" sz="105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2" name="Text Box 119"/>
                <p:cNvSpPr txBox="1">
                  <a:spLocks noChangeArrowheads="1"/>
                </p:cNvSpPr>
                <p:nvPr/>
              </p:nvSpPr>
              <p:spPr bwMode="auto">
                <a:xfrm>
                  <a:off x="857423" y="3696251"/>
                  <a:ext cx="853175" cy="1522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anchor="ctr">
                  <a:spAutoFit/>
                </a:bodyPr>
                <a:lstStyle>
                  <a:defPPr>
                    <a:defRPr lang="ko-KR"/>
                  </a:defPPr>
                  <a:lvl1pPr marR="0" lvl="0" indent="0" algn="ctr" defTabSz="1013338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 kumimoji="1" sz="1100" b="0" i="0" u="none" strike="noStrike" kern="0" cap="none" spc="0" normalizeH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나눔고딕 ExtraBold" pitchFamily="50" charset="-127"/>
                      <a:ea typeface="나눔고딕 ExtraBold" pitchFamily="50" charset="-127"/>
                    </a:defRPr>
                  </a:lvl1pPr>
                  <a:lvl2pPr marL="742950" indent="-28575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2pPr>
                  <a:lvl3pPr marL="11430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3pPr>
                  <a:lvl4pPr marL="16002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4pPr>
                  <a:lvl5pPr marL="20574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9pPr>
                </a:lstStyle>
                <a:p>
                  <a:r>
                    <a:rPr lang="ko-KR" altLang="en-US" b="1" dirty="0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시각화 </a:t>
                  </a:r>
                  <a:r>
                    <a:rPr lang="ko-KR" altLang="en-US" b="1" dirty="0" err="1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대쉬보드구현</a:t>
                  </a:r>
                  <a:endParaRPr lang="ko-KR" altLang="en-US" b="1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43" name="Rectangle 25"/>
                <p:cNvSpPr>
                  <a:spLocks noChangeArrowheads="1"/>
                </p:cNvSpPr>
                <p:nvPr/>
              </p:nvSpPr>
              <p:spPr bwMode="auto">
                <a:xfrm flipH="1">
                  <a:off x="1262063" y="3170238"/>
                  <a:ext cx="6350" cy="298450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DDDDDD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0">
                    <a:lnSpc>
                      <a:spcPct val="140000"/>
                    </a:lnSpc>
                    <a:buClr>
                      <a:srgbClr val="000000"/>
                    </a:buClr>
                    <a:buSzPct val="80000"/>
                  </a:pPr>
                  <a:endParaRPr lang="ko-KR" altLang="ko-KR" sz="105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pic>
              <p:nvPicPr>
                <p:cNvPr id="44" name="Picture 26" descr="그림1 copy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208088" y="3508375"/>
                  <a:ext cx="114300" cy="36513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2700" dir="16200000" algn="ctr" rotWithShape="0">
                    <a:srgbClr val="808080">
                      <a:alpha val="50000"/>
                    </a:srgbClr>
                  </a:outerShdw>
                </a:effectLst>
                <a:extLst/>
              </p:spPr>
            </p:pic>
            <p:sp>
              <p:nvSpPr>
                <p:cNvPr id="45" name="AutoShape 27"/>
                <p:cNvSpPr>
                  <a:spLocks noChangeArrowheads="1"/>
                </p:cNvSpPr>
                <p:nvPr/>
              </p:nvSpPr>
              <p:spPr bwMode="auto">
                <a:xfrm>
                  <a:off x="1247775" y="3443288"/>
                  <a:ext cx="34925" cy="7461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47 w 21600"/>
                    <a:gd name="T13" fmla="*/ 4478 h 21600"/>
                    <a:gd name="T14" fmla="*/ 17053 w 21600"/>
                    <a:gd name="T15" fmla="*/ 17122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6C3D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latinLnBrk="0"/>
                  <a:endParaRPr lang="ko-KR" altLang="en-US" sz="105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sp>
            <p:nvSpPr>
              <p:cNvPr id="38" name="TextBox 112"/>
              <p:cNvSpPr txBox="1">
                <a:spLocks noChangeArrowheads="1"/>
              </p:cNvSpPr>
              <p:nvPr/>
            </p:nvSpPr>
            <p:spPr bwMode="auto">
              <a:xfrm>
                <a:off x="4620612" y="4378639"/>
                <a:ext cx="79675" cy="138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50" b="1" i="1" dirty="0">
                    <a:solidFill>
                      <a:srgbClr val="B2CDE4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3</a:t>
                </a:r>
                <a:endParaRPr lang="ko-KR" altLang="en-US" sz="1050" b="1" i="1" dirty="0">
                  <a:solidFill>
                    <a:srgbClr val="B2CDE4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32" name="Text Box 115"/>
            <p:cNvSpPr txBox="1">
              <a:spLocks noChangeArrowheads="1"/>
            </p:cNvSpPr>
            <p:nvPr/>
          </p:nvSpPr>
          <p:spPr bwMode="gray">
            <a:xfrm>
              <a:off x="677120" y="5459374"/>
              <a:ext cx="1612877" cy="32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88900" indent="-889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indent="0" defTabSz="914400" eaLnBrk="1" hangingPunct="1">
                <a:lnSpc>
                  <a:spcPts val="1200"/>
                </a:lnSpc>
                <a:spcBef>
                  <a:spcPct val="20000"/>
                </a:spcBef>
                <a:spcAft>
                  <a:spcPts val="400"/>
                </a:spcAft>
                <a:buClr>
                  <a:srgbClr val="FFFFFF">
                    <a:lumMod val="50000"/>
                  </a:srgbClr>
                </a:buClr>
              </a:pPr>
              <a:r>
                <a:rPr lang="ko-KR" altLang="en-US" sz="1100" kern="0" dirty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itchFamily="2" charset="2"/>
                </a:rPr>
                <a:t>개별</a:t>
              </a:r>
              <a:r>
                <a:rPr lang="en-US" altLang="ko-KR" sz="1100" kern="0" dirty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itchFamily="2" charset="2"/>
                </a:rPr>
                <a:t>,</a:t>
              </a:r>
              <a:r>
                <a:rPr lang="ko-KR" altLang="en-US" sz="1100" kern="0" dirty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itchFamily="2" charset="2"/>
                </a:rPr>
                <a:t>산재된 시정 데이터 및 주요정보를 통합</a:t>
              </a:r>
            </a:p>
          </p:txBody>
        </p:sp>
        <p:sp>
          <p:nvSpPr>
            <p:cNvPr id="33" name="Text Box 115"/>
            <p:cNvSpPr txBox="1">
              <a:spLocks noChangeArrowheads="1"/>
            </p:cNvSpPr>
            <p:nvPr/>
          </p:nvSpPr>
          <p:spPr bwMode="gray">
            <a:xfrm>
              <a:off x="2635139" y="5415307"/>
              <a:ext cx="1666290" cy="48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88900" indent="-889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indent="0" defTabSz="914400" eaLnBrk="1" hangingPunct="1">
                <a:lnSpc>
                  <a:spcPts val="1200"/>
                </a:lnSpc>
                <a:spcBef>
                  <a:spcPct val="20000"/>
                </a:spcBef>
                <a:spcAft>
                  <a:spcPts val="400"/>
                </a:spcAft>
                <a:buClr>
                  <a:srgbClr val="FFFFFF">
                    <a:lumMod val="50000"/>
                  </a:srgbClr>
                </a:buClr>
              </a:pPr>
              <a:r>
                <a:rPr lang="ko-KR" altLang="en-US" sz="1100" kern="0" dirty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itchFamily="2" charset="2"/>
                </a:rPr>
                <a:t>정보의 갱신 및 현행화 주기</a:t>
              </a:r>
              <a:r>
                <a:rPr lang="en-US" altLang="ko-KR" sz="1100" kern="0" dirty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itchFamily="2" charset="2"/>
                </a:rPr>
                <a:t>, </a:t>
              </a:r>
              <a:r>
                <a:rPr lang="ko-KR" altLang="en-US" sz="1100" kern="0" dirty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itchFamily="2" charset="2"/>
                </a:rPr>
                <a:t>데이터의 품질관리를 통한 시정데이터의 실시간 제공 </a:t>
              </a:r>
              <a:endParaRPr lang="en-US" altLang="ko-KR" sz="1100" kern="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itchFamily="2" charset="2"/>
              </a:endParaRPr>
            </a:p>
          </p:txBody>
        </p:sp>
        <p:sp>
          <p:nvSpPr>
            <p:cNvPr id="34" name="Text Box 115"/>
            <p:cNvSpPr txBox="1">
              <a:spLocks noChangeArrowheads="1"/>
            </p:cNvSpPr>
            <p:nvPr/>
          </p:nvSpPr>
          <p:spPr bwMode="gray">
            <a:xfrm>
              <a:off x="4637503" y="5407793"/>
              <a:ext cx="1664423" cy="48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88900" indent="-889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175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1755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indent="0" defTabSz="914400" eaLnBrk="1" hangingPunct="1">
                <a:lnSpc>
                  <a:spcPts val="1200"/>
                </a:lnSpc>
                <a:spcBef>
                  <a:spcPct val="20000"/>
                </a:spcBef>
                <a:spcAft>
                  <a:spcPts val="400"/>
                </a:spcAft>
                <a:buClr>
                  <a:srgbClr val="FFFFFF">
                    <a:lumMod val="50000"/>
                  </a:srgbClr>
                </a:buClr>
              </a:pPr>
              <a:r>
                <a:rPr lang="ko-KR" altLang="en-US" sz="1100" kern="0" dirty="0" err="1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itchFamily="2" charset="2"/>
                </a:rPr>
                <a:t>도시현황</a:t>
              </a:r>
              <a:r>
                <a:rPr lang="en-US" altLang="ko-KR" sz="1100" kern="0" dirty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itchFamily="2" charset="2"/>
                </a:rPr>
                <a:t>, </a:t>
              </a:r>
              <a:r>
                <a:rPr lang="ko-KR" altLang="en-US" sz="1100" kern="0" dirty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itchFamily="2" charset="2"/>
                </a:rPr>
                <a:t>주요시책정보등을 직관적으로 판단할 수 있는 시각화 </a:t>
              </a:r>
              <a:r>
                <a:rPr lang="ko-KR" altLang="en-US" sz="1100" kern="0" dirty="0" err="1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itchFamily="2" charset="2"/>
                </a:rPr>
                <a:t>대쉬보드</a:t>
              </a:r>
              <a:r>
                <a:rPr lang="ko-KR" altLang="en-US" sz="1100" kern="0" dirty="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Wingdings" pitchFamily="2" charset="2"/>
                </a:rPr>
                <a:t> 구현</a:t>
              </a:r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2391871" y="4582246"/>
              <a:ext cx="0" cy="90278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4427071" y="4582246"/>
              <a:ext cx="0" cy="90278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/>
          <p:cNvGrpSpPr/>
          <p:nvPr/>
        </p:nvGrpSpPr>
        <p:grpSpPr>
          <a:xfrm>
            <a:off x="417881" y="4203912"/>
            <a:ext cx="9877119" cy="2519119"/>
            <a:chOff x="12497628" y="4285848"/>
            <a:chExt cx="9815717" cy="2519119"/>
          </a:xfrm>
        </p:grpSpPr>
        <p:sp>
          <p:nvSpPr>
            <p:cNvPr id="71" name="직사각형 70"/>
            <p:cNvSpPr/>
            <p:nvPr/>
          </p:nvSpPr>
          <p:spPr>
            <a:xfrm>
              <a:off x="14261930" y="4285848"/>
              <a:ext cx="5884292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latinLnBrk="0">
                <a:defRPr lang="ko-KR" altLang="en-US"/>
              </a:pPr>
              <a:r>
                <a:rPr lang="ko-KR" altLang="en-US" sz="11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개별 사업 관점의 </a:t>
              </a:r>
              <a:r>
                <a:rPr lang="en-US" altLang="ko-KR" sz="11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rPr>
                <a:t>Silo</a:t>
              </a:r>
              <a:r>
                <a:rPr lang="ko-KR" altLang="en-US" sz="11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화 된 정보</a:t>
              </a:r>
              <a:r>
                <a:rPr lang="en-US" altLang="ko-KR" sz="11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lang="ko-KR" altLang="en-US" sz="11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다수 홈페이지에 산재된 현황 데이터를 연계 통합하여 필요한 시점에 시책</a:t>
              </a:r>
              <a:r>
                <a:rPr lang="en-US" altLang="ko-KR" sz="11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lang="ko-KR" altLang="en-US" sz="11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현황</a:t>
              </a:r>
              <a:r>
                <a:rPr lang="en-US" altLang="ko-KR" sz="11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lang="ko-KR" altLang="en-US" sz="11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100" b="1" dirty="0" err="1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사고정보를</a:t>
              </a:r>
              <a:r>
                <a:rPr lang="ko-KR" altLang="en-US" sz="1100" b="1" dirty="0"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한눈에 확인할 수 있는 환경 구축 필요</a:t>
              </a:r>
            </a:p>
          </p:txBody>
        </p:sp>
        <p:sp>
          <p:nvSpPr>
            <p:cNvPr id="72" name="AutoShape 25"/>
            <p:cNvSpPr>
              <a:spLocks noChangeArrowheads="1"/>
            </p:cNvSpPr>
            <p:nvPr/>
          </p:nvSpPr>
          <p:spPr bwMode="auto">
            <a:xfrm>
              <a:off x="12497628" y="5001086"/>
              <a:ext cx="2318281" cy="1803881"/>
            </a:xfrm>
            <a:prstGeom prst="roundRect">
              <a:avLst>
                <a:gd name="adj" fmla="val 8204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73" name="Picture 32" descr="제목바-라운딩(x)_보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24615" y="4780424"/>
              <a:ext cx="2291294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AutoShape 25"/>
            <p:cNvSpPr>
              <a:spLocks noChangeArrowheads="1"/>
            </p:cNvSpPr>
            <p:nvPr/>
          </p:nvSpPr>
          <p:spPr bwMode="auto">
            <a:xfrm>
              <a:off x="14996961" y="5001086"/>
              <a:ext cx="2318281" cy="1803881"/>
            </a:xfrm>
            <a:prstGeom prst="roundRect">
              <a:avLst>
                <a:gd name="adj" fmla="val 8204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75" name="Picture 32" descr="제목바-라운딩(x)_보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23948" y="4780424"/>
              <a:ext cx="2291294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AutoShape 25"/>
            <p:cNvSpPr>
              <a:spLocks noChangeArrowheads="1"/>
            </p:cNvSpPr>
            <p:nvPr/>
          </p:nvSpPr>
          <p:spPr bwMode="auto">
            <a:xfrm>
              <a:off x="17495731" y="5001086"/>
              <a:ext cx="2318281" cy="1803881"/>
            </a:xfrm>
            <a:prstGeom prst="roundRect">
              <a:avLst>
                <a:gd name="adj" fmla="val 8204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77" name="Picture 32" descr="제목바-라운딩(x)_보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2718" y="4780424"/>
              <a:ext cx="2291294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AutoShape 25"/>
            <p:cNvSpPr>
              <a:spLocks noChangeArrowheads="1"/>
            </p:cNvSpPr>
            <p:nvPr/>
          </p:nvSpPr>
          <p:spPr bwMode="auto">
            <a:xfrm>
              <a:off x="19995064" y="5001086"/>
              <a:ext cx="2318281" cy="1803881"/>
            </a:xfrm>
            <a:prstGeom prst="roundRect">
              <a:avLst>
                <a:gd name="adj" fmla="val 8204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79" name="Picture 32" descr="제목바-라운딩(x)_보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2051" y="4780424"/>
              <a:ext cx="2291294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Rectangle 33"/>
            <p:cNvSpPr>
              <a:spLocks noChangeArrowheads="1"/>
            </p:cNvSpPr>
            <p:nvPr/>
          </p:nvSpPr>
          <p:spPr bwMode="auto">
            <a:xfrm>
              <a:off x="12907540" y="4861386"/>
              <a:ext cx="1498456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실시간</a:t>
              </a:r>
              <a:r>
                <a:rPr lang="en-US" altLang="ko-KR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도시현황</a:t>
              </a:r>
            </a:p>
          </p:txBody>
        </p:sp>
        <p:sp>
          <p:nvSpPr>
            <p:cNvPr id="81" name="Text Box 37"/>
            <p:cNvSpPr txBox="1">
              <a:spLocks noChangeArrowheads="1"/>
            </p:cNvSpPr>
            <p:nvPr/>
          </p:nvSpPr>
          <p:spPr bwMode="auto">
            <a:xfrm>
              <a:off x="12585988" y="5318061"/>
              <a:ext cx="2110340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 marL="92075" indent="-92075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교통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화재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·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구급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·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구조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상수도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안전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대기환경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행정데이터등과 관련하여</a:t>
              </a:r>
              <a:endPara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200" spc="-15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11</a:t>
              </a:r>
              <a:r>
                <a:rPr lang="ko-KR" altLang="en-US" sz="1200" spc="-15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 시스템에서 데이터 수집하고</a:t>
              </a:r>
              <a:r>
                <a:rPr lang="en-US" altLang="ko-KR" sz="1200" spc="-15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00" spc="-15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 홈페이지에서 데이터 공개  </a:t>
              </a:r>
              <a:endPara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2" name="Rectangle 33"/>
            <p:cNvSpPr>
              <a:spLocks noChangeArrowheads="1"/>
            </p:cNvSpPr>
            <p:nvPr/>
          </p:nvSpPr>
          <p:spPr bwMode="auto">
            <a:xfrm>
              <a:off x="15396076" y="4861386"/>
              <a:ext cx="1498456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시정지표</a:t>
              </a:r>
              <a:endPara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3" name="Text Box 37"/>
            <p:cNvSpPr txBox="1">
              <a:spLocks noChangeArrowheads="1"/>
            </p:cNvSpPr>
            <p:nvPr/>
          </p:nvSpPr>
          <p:spPr bwMode="auto">
            <a:xfrm>
              <a:off x="15074524" y="5318061"/>
              <a:ext cx="211034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 marL="92075" indent="-92075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9pPr>
            </a:lstStyle>
            <a:p>
              <a:pPr marL="0" lvl="0" indent="0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서울시정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개년 계획 핵심과제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b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ko-KR" altLang="en-US" sz="1200" spc="-15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주요투자사업</a:t>
              </a:r>
              <a:r>
                <a:rPr lang="en-US" altLang="ko-KR" sz="1200" spc="-15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등과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관련하여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비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정기적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수집이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이루어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지거나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대면보고</a:t>
              </a:r>
              <a:endParaRPr lang="en-US" altLang="ko-KR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4" name="Rectangle 33"/>
            <p:cNvSpPr>
              <a:spLocks noChangeArrowheads="1"/>
            </p:cNvSpPr>
            <p:nvPr/>
          </p:nvSpPr>
          <p:spPr bwMode="auto">
            <a:xfrm>
              <a:off x="17959021" y="4861386"/>
              <a:ext cx="1498456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사고지표</a:t>
              </a:r>
              <a:endPara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6" name="Text Box 37"/>
            <p:cNvSpPr txBox="1">
              <a:spLocks noChangeArrowheads="1"/>
            </p:cNvSpPr>
            <p:nvPr/>
          </p:nvSpPr>
          <p:spPr bwMode="auto">
            <a:xfrm>
              <a:off x="17599701" y="5318061"/>
              <a:ext cx="2110340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 marL="92075" indent="-92075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9pPr>
            </a:lstStyle>
            <a:p>
              <a:pPr marL="0" lvl="0" indent="0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도로소통 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하천수위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침수취약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지점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주요터널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지하철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지하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상가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 err="1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공동구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문화재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상수도시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ko-KR" altLang="en-US" sz="1200" dirty="0" err="1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설등과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관련하여 </a:t>
              </a:r>
            </a:p>
            <a:p>
              <a:pPr marL="0" lvl="0" indent="0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10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 기관에서 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CCTV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설치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·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운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영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,3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 상황실에서 개별적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ko-KR" altLang="en-US" sz="1200" dirty="0" err="1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니터링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endPara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7" name="Text Box 37"/>
            <p:cNvSpPr txBox="1">
              <a:spLocks noChangeArrowheads="1"/>
            </p:cNvSpPr>
            <p:nvPr/>
          </p:nvSpPr>
          <p:spPr bwMode="auto">
            <a:xfrm>
              <a:off x="20099034" y="5318061"/>
              <a:ext cx="211034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 marL="92075" indent="-92075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rgbClr val="000000"/>
                  </a:solidFill>
                  <a:latin typeface="Yoon 윤고딕 550_TT" pitchFamily="18" charset="-127"/>
                  <a:ea typeface="Yoon 윤고딕 550_TT" pitchFamily="18" charset="-127"/>
                </a:defRPr>
              </a:lvl9pPr>
            </a:lstStyle>
            <a:p>
              <a:pPr marL="0" lvl="0" indent="0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업무 정기적 대면보고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디지털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여론동향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),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통계적 </a:t>
              </a:r>
              <a:r>
                <a:rPr lang="ko-KR" altLang="en-US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자료보유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응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200" dirty="0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r>
                <a:rPr lang="ko-KR" altLang="en-US" sz="1200" dirty="0" err="1" smtClean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답소</a:t>
              </a:r>
              <a:r>
                <a:rPr lang="en-US" altLang="ko-KR" sz="1200" dirty="0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 </a:t>
              </a:r>
              <a:endParaRPr lang="ko-KR" altLang="en-US" sz="12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88" name="Rectangle 33"/>
            <p:cNvSpPr>
              <a:spLocks noChangeArrowheads="1"/>
            </p:cNvSpPr>
            <p:nvPr/>
          </p:nvSpPr>
          <p:spPr bwMode="auto">
            <a:xfrm>
              <a:off x="20418470" y="4861386"/>
              <a:ext cx="1498456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여론동향</a:t>
              </a:r>
              <a:endPara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>
            <a:off x="333045" y="1276195"/>
            <a:ext cx="99639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데이터기반의 선제적 의사결정 지원시스템 및 신속한 시정데이터 공유를 통한 </a:t>
            </a:r>
            <a:r>
              <a:rPr lang="ko-KR" altLang="en-US" sz="2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협치기반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 조성 </a:t>
            </a:r>
          </a:p>
        </p:txBody>
      </p:sp>
      <p:grpSp>
        <p:nvGrpSpPr>
          <p:cNvPr id="91" name="그룹 90"/>
          <p:cNvGrpSpPr/>
          <p:nvPr/>
        </p:nvGrpSpPr>
        <p:grpSpPr>
          <a:xfrm>
            <a:off x="450156" y="1908423"/>
            <a:ext cx="9577064" cy="539182"/>
            <a:chOff x="450156" y="1908423"/>
            <a:chExt cx="6438828" cy="539182"/>
          </a:xfrm>
        </p:grpSpPr>
        <p:grpSp>
          <p:nvGrpSpPr>
            <p:cNvPr id="92" name="Group 14"/>
            <p:cNvGrpSpPr>
              <a:grpSpLocks/>
            </p:cNvGrpSpPr>
            <p:nvPr/>
          </p:nvGrpSpPr>
          <p:grpSpPr bwMode="auto">
            <a:xfrm>
              <a:off x="450156" y="1908423"/>
              <a:ext cx="3126186" cy="539182"/>
              <a:chOff x="232" y="3982"/>
              <a:chExt cx="3856" cy="1373"/>
            </a:xfrm>
          </p:grpSpPr>
          <p:sp>
            <p:nvSpPr>
              <p:cNvPr id="97" name="Freeform 15"/>
              <p:cNvSpPr>
                <a:spLocks/>
              </p:cNvSpPr>
              <p:nvPr/>
            </p:nvSpPr>
            <p:spPr bwMode="gray">
              <a:xfrm>
                <a:off x="361" y="3982"/>
                <a:ext cx="3727" cy="1375"/>
              </a:xfrm>
              <a:custGeom>
                <a:avLst/>
                <a:gdLst>
                  <a:gd name="T0" fmla="*/ 0 w 1724"/>
                  <a:gd name="T1" fmla="*/ 0 h 1905"/>
                  <a:gd name="T2" fmla="*/ 1724 w 1724"/>
                  <a:gd name="T3" fmla="*/ 0 h 1905"/>
                  <a:gd name="T4" fmla="*/ 1724 w 1724"/>
                  <a:gd name="T5" fmla="*/ 1905 h 1905"/>
                  <a:gd name="T6" fmla="*/ 0 w 1724"/>
                  <a:gd name="T7" fmla="*/ 1905 h 1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4" h="1905">
                    <a:moveTo>
                      <a:pt x="0" y="0"/>
                    </a:moveTo>
                    <a:lnTo>
                      <a:pt x="1724" y="0"/>
                    </a:lnTo>
                    <a:lnTo>
                      <a:pt x="1724" y="1905"/>
                    </a:lnTo>
                    <a:lnTo>
                      <a:pt x="0" y="1905"/>
                    </a:lnTo>
                  </a:path>
                </a:pathLst>
              </a:custGeom>
              <a:noFill/>
              <a:ln w="28575" cap="flat" cmpd="sng">
                <a:solidFill>
                  <a:srgbClr val="C5E5FB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ko-KR" altLang="en-US" sz="1800" kern="0" spc="-9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데이터기반의 선제적 의사결정 지원시스템</a:t>
                </a:r>
                <a:endParaRPr lang="ko-KR" altLang="en-US" sz="18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99" name="Freeform 16"/>
              <p:cNvSpPr>
                <a:spLocks/>
              </p:cNvSpPr>
              <p:nvPr/>
            </p:nvSpPr>
            <p:spPr bwMode="gray">
              <a:xfrm>
                <a:off x="3876" y="3982"/>
                <a:ext cx="208" cy="1373"/>
              </a:xfrm>
              <a:custGeom>
                <a:avLst/>
                <a:gdLst>
                  <a:gd name="T0" fmla="*/ 0 w 1724"/>
                  <a:gd name="T1" fmla="*/ 0 h 1905"/>
                  <a:gd name="T2" fmla="*/ 208 w 1724"/>
                  <a:gd name="T3" fmla="*/ 0 h 1905"/>
                  <a:gd name="T4" fmla="*/ 208 w 1724"/>
                  <a:gd name="T5" fmla="*/ 1373 h 1905"/>
                  <a:gd name="T6" fmla="*/ 0 w 1724"/>
                  <a:gd name="T7" fmla="*/ 1373 h 190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24" h="1905">
                    <a:moveTo>
                      <a:pt x="0" y="0"/>
                    </a:moveTo>
                    <a:lnTo>
                      <a:pt x="1724" y="0"/>
                    </a:lnTo>
                    <a:lnTo>
                      <a:pt x="1724" y="1905"/>
                    </a:lnTo>
                    <a:lnTo>
                      <a:pt x="0" y="1905"/>
                    </a:lnTo>
                  </a:path>
                </a:pathLst>
              </a:custGeom>
              <a:noFill/>
              <a:ln w="28575" cap="flat" cmpd="sng">
                <a:solidFill>
                  <a:srgbClr val="0099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01" name="Freeform 17"/>
              <p:cNvSpPr>
                <a:spLocks/>
              </p:cNvSpPr>
              <p:nvPr/>
            </p:nvSpPr>
            <p:spPr bwMode="gray">
              <a:xfrm flipH="1">
                <a:off x="232" y="3982"/>
                <a:ext cx="284" cy="1373"/>
              </a:xfrm>
              <a:custGeom>
                <a:avLst/>
                <a:gdLst>
                  <a:gd name="T0" fmla="*/ 0 w 1724"/>
                  <a:gd name="T1" fmla="*/ 0 h 1905"/>
                  <a:gd name="T2" fmla="*/ 284 w 1724"/>
                  <a:gd name="T3" fmla="*/ 0 h 1905"/>
                  <a:gd name="T4" fmla="*/ 284 w 1724"/>
                  <a:gd name="T5" fmla="*/ 1373 h 1905"/>
                  <a:gd name="T6" fmla="*/ 0 w 1724"/>
                  <a:gd name="T7" fmla="*/ 1373 h 190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24" h="1905">
                    <a:moveTo>
                      <a:pt x="0" y="0"/>
                    </a:moveTo>
                    <a:lnTo>
                      <a:pt x="1724" y="0"/>
                    </a:lnTo>
                    <a:lnTo>
                      <a:pt x="1724" y="1905"/>
                    </a:lnTo>
                    <a:lnTo>
                      <a:pt x="0" y="1905"/>
                    </a:lnTo>
                  </a:path>
                </a:pathLst>
              </a:custGeom>
              <a:noFill/>
              <a:ln w="28575" cap="flat" cmpd="sng">
                <a:solidFill>
                  <a:srgbClr val="0099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93" name="Group 14"/>
            <p:cNvGrpSpPr>
              <a:grpSpLocks/>
            </p:cNvGrpSpPr>
            <p:nvPr/>
          </p:nvGrpSpPr>
          <p:grpSpPr bwMode="auto">
            <a:xfrm>
              <a:off x="3762798" y="1908423"/>
              <a:ext cx="3126186" cy="539182"/>
              <a:chOff x="232" y="3982"/>
              <a:chExt cx="3856" cy="1373"/>
            </a:xfrm>
          </p:grpSpPr>
          <p:sp>
            <p:nvSpPr>
              <p:cNvPr id="94" name="Freeform 15"/>
              <p:cNvSpPr>
                <a:spLocks/>
              </p:cNvSpPr>
              <p:nvPr/>
            </p:nvSpPr>
            <p:spPr bwMode="gray">
              <a:xfrm>
                <a:off x="361" y="3982"/>
                <a:ext cx="3727" cy="1375"/>
              </a:xfrm>
              <a:custGeom>
                <a:avLst/>
                <a:gdLst>
                  <a:gd name="T0" fmla="*/ 0 w 1724"/>
                  <a:gd name="T1" fmla="*/ 0 h 1905"/>
                  <a:gd name="T2" fmla="*/ 1724 w 1724"/>
                  <a:gd name="T3" fmla="*/ 0 h 1905"/>
                  <a:gd name="T4" fmla="*/ 1724 w 1724"/>
                  <a:gd name="T5" fmla="*/ 1905 h 1905"/>
                  <a:gd name="T6" fmla="*/ 0 w 1724"/>
                  <a:gd name="T7" fmla="*/ 1905 h 1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4" h="1905">
                    <a:moveTo>
                      <a:pt x="0" y="0"/>
                    </a:moveTo>
                    <a:lnTo>
                      <a:pt x="1724" y="0"/>
                    </a:lnTo>
                    <a:lnTo>
                      <a:pt x="1724" y="1905"/>
                    </a:lnTo>
                    <a:lnTo>
                      <a:pt x="0" y="1905"/>
                    </a:lnTo>
                  </a:path>
                </a:pathLst>
              </a:custGeom>
              <a:noFill/>
              <a:ln w="28575" cap="flat" cmpd="sng">
                <a:solidFill>
                  <a:srgbClr val="C5E5FB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ko-KR" altLang="en-US" sz="1800" kern="0" spc="-90" dirty="0">
                    <a:solidFill>
                      <a:srgbClr val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신속한 시정데이터 공유를 통한 협치기반</a:t>
                </a:r>
                <a:endParaRPr lang="ko-KR" altLang="en-US" sz="18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95" name="Freeform 16"/>
              <p:cNvSpPr>
                <a:spLocks/>
              </p:cNvSpPr>
              <p:nvPr/>
            </p:nvSpPr>
            <p:spPr bwMode="gray">
              <a:xfrm>
                <a:off x="3876" y="3982"/>
                <a:ext cx="208" cy="1373"/>
              </a:xfrm>
              <a:custGeom>
                <a:avLst/>
                <a:gdLst>
                  <a:gd name="T0" fmla="*/ 0 w 1724"/>
                  <a:gd name="T1" fmla="*/ 0 h 1905"/>
                  <a:gd name="T2" fmla="*/ 208 w 1724"/>
                  <a:gd name="T3" fmla="*/ 0 h 1905"/>
                  <a:gd name="T4" fmla="*/ 208 w 1724"/>
                  <a:gd name="T5" fmla="*/ 1373 h 1905"/>
                  <a:gd name="T6" fmla="*/ 0 w 1724"/>
                  <a:gd name="T7" fmla="*/ 1373 h 190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24" h="1905">
                    <a:moveTo>
                      <a:pt x="0" y="0"/>
                    </a:moveTo>
                    <a:lnTo>
                      <a:pt x="1724" y="0"/>
                    </a:lnTo>
                    <a:lnTo>
                      <a:pt x="1724" y="1905"/>
                    </a:lnTo>
                    <a:lnTo>
                      <a:pt x="0" y="1905"/>
                    </a:lnTo>
                  </a:path>
                </a:pathLst>
              </a:custGeom>
              <a:noFill/>
              <a:ln w="28575" cap="flat" cmpd="sng">
                <a:solidFill>
                  <a:srgbClr val="0099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96" name="Freeform 17"/>
              <p:cNvSpPr>
                <a:spLocks/>
              </p:cNvSpPr>
              <p:nvPr/>
            </p:nvSpPr>
            <p:spPr bwMode="gray">
              <a:xfrm flipH="1">
                <a:off x="232" y="3982"/>
                <a:ext cx="284" cy="1373"/>
              </a:xfrm>
              <a:custGeom>
                <a:avLst/>
                <a:gdLst>
                  <a:gd name="T0" fmla="*/ 0 w 1724"/>
                  <a:gd name="T1" fmla="*/ 0 h 1905"/>
                  <a:gd name="T2" fmla="*/ 284 w 1724"/>
                  <a:gd name="T3" fmla="*/ 0 h 1905"/>
                  <a:gd name="T4" fmla="*/ 284 w 1724"/>
                  <a:gd name="T5" fmla="*/ 1373 h 1905"/>
                  <a:gd name="T6" fmla="*/ 0 w 1724"/>
                  <a:gd name="T7" fmla="*/ 1373 h 190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24" h="1905">
                    <a:moveTo>
                      <a:pt x="0" y="0"/>
                    </a:moveTo>
                    <a:lnTo>
                      <a:pt x="1724" y="0"/>
                    </a:lnTo>
                    <a:lnTo>
                      <a:pt x="1724" y="1905"/>
                    </a:lnTo>
                    <a:lnTo>
                      <a:pt x="0" y="1905"/>
                    </a:lnTo>
                  </a:path>
                </a:pathLst>
              </a:custGeom>
              <a:noFill/>
              <a:ln w="28575" cap="flat" cmpd="sng">
                <a:solidFill>
                  <a:srgbClr val="0099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763967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19880" y="491783"/>
            <a:ext cx="1296509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사업범위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8148" y="1980431"/>
            <a:ext cx="4896544" cy="165618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시정 및 도시현황 데이터 기초조사 결과 분석</a:t>
            </a:r>
            <a:endParaRPr lang="ko-KR" altLang="en-US" sz="14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0975" indent="-1809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수집 및 현행화 관리 방안 수립</a:t>
            </a:r>
            <a:endParaRPr lang="ko-KR" altLang="en-US" sz="14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0975" indent="-1809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콘텐츠 별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권한 분류 등 메타데이터 정의</a:t>
            </a:r>
            <a:endParaRPr lang="ko-KR" altLang="en-US" sz="14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80975" indent="-180975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주요지표 선정 및 통합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연계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 방안 수립</a:t>
            </a:r>
            <a:endParaRPr lang="ko-KR" altLang="en-US" sz="14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11" name="그룹 110"/>
          <p:cNvGrpSpPr/>
          <p:nvPr/>
        </p:nvGrpSpPr>
        <p:grpSpPr>
          <a:xfrm>
            <a:off x="378148" y="1404367"/>
            <a:ext cx="4915307" cy="598494"/>
            <a:chOff x="1332031" y="5763307"/>
            <a:chExt cx="5059576" cy="395036"/>
          </a:xfrm>
        </p:grpSpPr>
        <p:sp>
          <p:nvSpPr>
            <p:cNvPr id="112" name="직사각형 111"/>
            <p:cNvSpPr/>
            <p:nvPr/>
          </p:nvSpPr>
          <p:spPr>
            <a:xfrm>
              <a:off x="1352096" y="5763307"/>
              <a:ext cx="4972834" cy="3950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시정 데이터 관리</a:t>
              </a:r>
              <a:r>
                <a:rPr lang="en-US" altLang="ko-KR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표출</a:t>
              </a:r>
              <a:r>
                <a:rPr lang="en-US" altLang="ko-KR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공유 방안 연구</a:t>
              </a:r>
            </a:p>
          </p:txBody>
        </p:sp>
        <p:grpSp>
          <p:nvGrpSpPr>
            <p:cNvPr id="113" name="그룹 112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114" name="직사각형 113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116" name="직사각형 115"/>
          <p:cNvSpPr/>
          <p:nvPr/>
        </p:nvSpPr>
        <p:spPr>
          <a:xfrm>
            <a:off x="5418708" y="1980431"/>
            <a:ext cx="4896544" cy="165618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" indent="-17145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유형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사업지표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도시현황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여론동향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공간정보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CCTV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별 상세조사</a:t>
            </a:r>
            <a:endParaRPr lang="ko-KR" altLang="en-US" sz="11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DB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유형에 따른 연계 및 관리시스템 개발</a:t>
            </a:r>
            <a:endParaRPr lang="ko-KR" altLang="en-US" sz="11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유관서비스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통합개선 </a:t>
            </a:r>
            <a:r>
              <a:rPr lang="en-US" altLang="ko-KR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400" kern="0" spc="-120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열린데이터광장</a:t>
            </a:r>
            <a:r>
              <a:rPr lang="en-US" altLang="ko-KR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도시통계지도</a:t>
            </a:r>
            <a:r>
              <a:rPr lang="en-US" altLang="ko-KR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정책지도</a:t>
            </a:r>
            <a:r>
              <a:rPr lang="en-US" altLang="ko-KR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/>
            </a:r>
            <a:br>
              <a:rPr lang="en-US" altLang="ko-KR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ko-KR" altLang="en-US" sz="1400" kern="0" spc="-120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인터랙티브</a:t>
            </a:r>
            <a:r>
              <a:rPr lang="ko-KR" altLang="en-US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 보완 및 연계 </a:t>
            </a:r>
            <a:r>
              <a:rPr lang="ko-KR" altLang="en-US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</a:t>
            </a:r>
            <a:r>
              <a:rPr lang="en-US" altLang="ko-KR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5418708" y="1404367"/>
            <a:ext cx="4915307" cy="598494"/>
            <a:chOff x="1332031" y="5763307"/>
            <a:chExt cx="5059576" cy="395036"/>
          </a:xfrm>
        </p:grpSpPr>
        <p:sp>
          <p:nvSpPr>
            <p:cNvPr id="118" name="직사각형 117"/>
            <p:cNvSpPr/>
            <p:nvPr/>
          </p:nvSpPr>
          <p:spPr>
            <a:xfrm>
              <a:off x="1352096" y="5763307"/>
              <a:ext cx="4972834" cy="3950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시정 데이터 연계 및 통합</a:t>
              </a:r>
            </a:p>
          </p:txBody>
        </p:sp>
        <p:grpSp>
          <p:nvGrpSpPr>
            <p:cNvPr id="119" name="그룹 118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120" name="직사각형 119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122" name="직사각형 121"/>
          <p:cNvSpPr/>
          <p:nvPr/>
        </p:nvSpPr>
        <p:spPr>
          <a:xfrm>
            <a:off x="378148" y="4428703"/>
            <a:ext cx="4896544" cy="223224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디지털 </a:t>
            </a:r>
            <a:r>
              <a:rPr lang="ko-KR" altLang="en-US" sz="1400" kern="0" spc="-120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시민시장실</a:t>
            </a:r>
            <a:r>
              <a:rPr lang="en-US" altLang="ko-KR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kern="0" spc="-12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시각화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 개발</a:t>
            </a:r>
            <a:endParaRPr lang="en-US" altLang="ko-KR" sz="11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kern="0" spc="-14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GIS </a:t>
            </a:r>
            <a:r>
              <a:rPr lang="ko-KR" altLang="en-US" sz="1400" kern="0" spc="-14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기반의 시각화를 통한 </a:t>
            </a:r>
            <a:r>
              <a:rPr lang="en-US" altLang="ko-KR" sz="1400" kern="0" spc="-14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CCTV</a:t>
            </a:r>
            <a:r>
              <a:rPr lang="ko-KR" altLang="en-US" sz="1400" kern="0" spc="-14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영상 모니터링체계 구축</a:t>
            </a:r>
            <a:endParaRPr lang="ko-KR" altLang="en-US" sz="11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피드백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400" kern="0" spc="-12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알람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kern="0" spc="-12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메시징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 </a:t>
            </a:r>
            <a:endParaRPr lang="en-US" altLang="ko-KR" sz="1400" kern="0" spc="-120" dirty="0" smtClean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20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웹접근성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kern="0" spc="-12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웹호환성을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준수한 </a:t>
            </a: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Flexible UI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  <a:endParaRPr lang="ko-KR" altLang="en-US" sz="11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데이터 기반의 유연한 시각화 제작 기능</a:t>
            </a:r>
            <a:endParaRPr lang="en-US" altLang="ko-KR" sz="11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71450" indent="-17145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kern="0" spc="-3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선정 데이터 적정 유형의 시각화 개발</a:t>
            </a:r>
            <a:endParaRPr lang="ko-KR" altLang="en-US" sz="11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378148" y="3852639"/>
            <a:ext cx="4915307" cy="598494"/>
            <a:chOff x="1332031" y="5763307"/>
            <a:chExt cx="5059576" cy="395036"/>
          </a:xfrm>
        </p:grpSpPr>
        <p:sp>
          <p:nvSpPr>
            <p:cNvPr id="124" name="직사각형 123"/>
            <p:cNvSpPr/>
            <p:nvPr/>
          </p:nvSpPr>
          <p:spPr>
            <a:xfrm>
              <a:off x="1352096" y="5763307"/>
              <a:ext cx="4972834" cy="3950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시각화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대시보드</a:t>
              </a:r>
              <a:r>
                <a:rPr lang="ko-KR" altLang="en-US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플랫폼 </a:t>
              </a:r>
              <a:r>
                <a:rPr lang="ko-KR" altLang="en-US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</a:t>
              </a:r>
            </a:p>
          </p:txBody>
        </p:sp>
        <p:grpSp>
          <p:nvGrpSpPr>
            <p:cNvPr id="125" name="그룹 124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126" name="직사각형 125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sp>
        <p:nvSpPr>
          <p:cNvPr id="128" name="직사각형 127"/>
          <p:cNvSpPr/>
          <p:nvPr/>
        </p:nvSpPr>
        <p:spPr>
          <a:xfrm>
            <a:off x="5418708" y="4428703"/>
            <a:ext cx="4896544" cy="223224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" indent="-171450" algn="just" fontAlgn="base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ko-KR" altLang="en-US" sz="1400" kern="0" spc="-15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도시통계시스템 및 정책지도 시스템 재구성 및 통합 재활용</a:t>
            </a:r>
            <a:endParaRPr lang="ko-KR" altLang="en-US" sz="11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25120" indent="-171450" algn="just" fontAlgn="base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ko-KR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인프라 구축을 위한 기존 장비 및 소프트웨어 재구성</a:t>
            </a:r>
            <a:endParaRPr lang="ko-KR" altLang="en-US" sz="11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25120" indent="-171450" algn="just" fontAlgn="base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spc="-12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공간정보 시각화를 위한 기존 소프트웨어 적용 검토</a:t>
            </a:r>
            <a:endParaRPr lang="en-US" altLang="ko-KR" sz="1100" kern="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25120" indent="-171450" algn="just" fontAlgn="base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ko-KR" altLang="en-US" sz="1400" kern="0" spc="-25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kern="0" spc="-15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디지털 </a:t>
            </a:r>
            <a:r>
              <a:rPr lang="ko-KR" altLang="en-US" sz="1400" kern="0" spc="-15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kern="0" spc="-150" dirty="0" err="1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시민시장실</a:t>
            </a:r>
            <a:r>
              <a:rPr lang="en-US" altLang="ko-KR" sz="1400" kern="0" spc="-15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kern="0" spc="-150" dirty="0" smtClea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이용환경 </a:t>
            </a:r>
            <a:r>
              <a:rPr lang="ko-KR" altLang="en-US" sz="1400" kern="0" spc="-15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최적화를 위한 </a:t>
            </a:r>
            <a:r>
              <a:rPr lang="en-US" altLang="ko-KR" sz="1400" kern="0" spc="-15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UI/UX </a:t>
            </a:r>
            <a:r>
              <a:rPr lang="ko-KR" altLang="en-US" sz="1400" kern="0" spc="-15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 및 적용</a:t>
            </a:r>
            <a:endParaRPr lang="ko-KR" altLang="en-US" sz="1100" kern="0" spc="-15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5418708" y="3852639"/>
            <a:ext cx="4915307" cy="598494"/>
            <a:chOff x="1332031" y="5763307"/>
            <a:chExt cx="5059576" cy="395036"/>
          </a:xfrm>
        </p:grpSpPr>
        <p:sp>
          <p:nvSpPr>
            <p:cNvPr id="130" name="직사각형 129"/>
            <p:cNvSpPr/>
            <p:nvPr/>
          </p:nvSpPr>
          <p:spPr>
            <a:xfrm>
              <a:off x="1352096" y="5763307"/>
              <a:ext cx="4972834" cy="39503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디지털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시민시장실</a:t>
              </a:r>
              <a:r>
                <a:rPr lang="en-US" altLang="ko-KR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시스템 환경 </a:t>
              </a:r>
              <a:r>
                <a:rPr lang="ko-KR" altLang="en-US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구성</a:t>
              </a:r>
            </a:p>
          </p:txBody>
        </p:sp>
        <p:grpSp>
          <p:nvGrpSpPr>
            <p:cNvPr id="131" name="그룹 130"/>
            <p:cNvGrpSpPr/>
            <p:nvPr/>
          </p:nvGrpSpPr>
          <p:grpSpPr>
            <a:xfrm>
              <a:off x="1332031" y="5769634"/>
              <a:ext cx="5059576" cy="382382"/>
              <a:chOff x="1077553" y="1306956"/>
              <a:chExt cx="5059576" cy="497342"/>
            </a:xfrm>
          </p:grpSpPr>
          <p:sp>
            <p:nvSpPr>
              <p:cNvPr id="132" name="직사각형 131"/>
              <p:cNvSpPr/>
              <p:nvPr/>
            </p:nvSpPr>
            <p:spPr bwMode="auto">
              <a:xfrm>
                <a:off x="1077553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 bwMode="auto">
              <a:xfrm>
                <a:off x="6070454" y="1306956"/>
                <a:ext cx="66675" cy="497342"/>
              </a:xfrm>
              <a:prstGeom prst="rect">
                <a:avLst/>
              </a:prstGeom>
              <a:gradFill>
                <a:gsLst>
                  <a:gs pos="53000">
                    <a:srgbClr val="5B6A70"/>
                  </a:gs>
                  <a:gs pos="50000">
                    <a:srgbClr val="31859C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906617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19880" y="491783"/>
            <a:ext cx="1296509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기대효과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170" name="Oval 11"/>
          <p:cNvSpPr>
            <a:spLocks noChangeArrowheads="1"/>
          </p:cNvSpPr>
          <p:nvPr/>
        </p:nvSpPr>
        <p:spPr bwMode="auto">
          <a:xfrm>
            <a:off x="306526" y="1283588"/>
            <a:ext cx="825268" cy="666761"/>
          </a:xfrm>
          <a:prstGeom prst="ellipse">
            <a:avLst/>
          </a:prstGeom>
          <a:gradFill rotWithShape="1">
            <a:gsLst>
              <a:gs pos="0">
                <a:srgbClr val="A8B6D4"/>
              </a:gs>
              <a:gs pos="100000">
                <a:srgbClr val="6D84B3"/>
              </a:gs>
            </a:gsLst>
            <a:lin ang="2700000" scaled="1"/>
          </a:gradFill>
          <a:ln w="38100" algn="ctr">
            <a:solidFill>
              <a:srgbClr val="EAEA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1" name="AutoShape 12"/>
          <p:cNvSpPr>
            <a:spLocks noChangeArrowheads="1"/>
          </p:cNvSpPr>
          <p:nvPr/>
        </p:nvSpPr>
        <p:spPr bwMode="auto">
          <a:xfrm>
            <a:off x="312612" y="1646634"/>
            <a:ext cx="9930632" cy="956350"/>
          </a:xfrm>
          <a:prstGeom prst="roundRect">
            <a:avLst>
              <a:gd name="adj" fmla="val 11227"/>
            </a:avLst>
          </a:prstGeom>
          <a:gradFill rotWithShape="1">
            <a:gsLst>
              <a:gs pos="0">
                <a:srgbClr val="F4F4F4"/>
              </a:gs>
              <a:gs pos="100000">
                <a:srgbClr val="EAEAEA"/>
              </a:gs>
            </a:gsLst>
            <a:lin ang="5400000" scaled="1"/>
          </a:gradFill>
          <a:ln w="19050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2" name="Text Box 14"/>
          <p:cNvSpPr txBox="1">
            <a:spLocks noChangeArrowheads="1"/>
          </p:cNvSpPr>
          <p:nvPr/>
        </p:nvSpPr>
        <p:spPr bwMode="gray">
          <a:xfrm>
            <a:off x="1201244" y="1341546"/>
            <a:ext cx="44307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A5002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100013" indent="-100013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100013" marR="0" lvl="0" indent="-100013" algn="l" defTabSz="106045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시정데이터 통합으로 </a:t>
            </a:r>
            <a:r>
              <a:rPr kumimoji="1" lang="en-US" altLang="ko-KR" sz="16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kumimoji="1" lang="ko-KR" altLang="en-US" sz="16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품질과 가치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kumimoji="1" lang="ko-KR" altLang="en-US" sz="16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성과 증대</a:t>
            </a:r>
            <a:r>
              <a:rPr kumimoji="1" lang="en-US" altLang="ko-KR" sz="1600" b="1" i="0" u="none" strike="noStrike" kern="1200" cap="none" spc="0" normalizeH="0" baseline="0" noProof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endParaRPr kumimoji="1" lang="ko-KR" altLang="en-US" sz="1600" b="1" i="0" u="none" strike="noStrike" kern="1200" cap="none" spc="0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F1F1F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3" name="Oval 15"/>
          <p:cNvSpPr>
            <a:spLocks noChangeArrowheads="1"/>
          </p:cNvSpPr>
          <p:nvPr/>
        </p:nvSpPr>
        <p:spPr bwMode="auto">
          <a:xfrm>
            <a:off x="285637" y="2700858"/>
            <a:ext cx="825268" cy="666761"/>
          </a:xfrm>
          <a:prstGeom prst="ellipse">
            <a:avLst/>
          </a:prstGeom>
          <a:gradFill rotWithShape="1">
            <a:gsLst>
              <a:gs pos="0">
                <a:srgbClr val="85AFD1"/>
              </a:gs>
              <a:gs pos="100000">
                <a:srgbClr val="4684B8"/>
              </a:gs>
            </a:gsLst>
            <a:lin ang="2700000" scaled="1"/>
          </a:gradFill>
          <a:ln w="38100">
            <a:solidFill>
              <a:srgbClr val="EAEA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4" name="Oval 18"/>
          <p:cNvSpPr>
            <a:spLocks noChangeArrowheads="1"/>
          </p:cNvSpPr>
          <p:nvPr/>
        </p:nvSpPr>
        <p:spPr bwMode="auto">
          <a:xfrm>
            <a:off x="272038" y="4174229"/>
            <a:ext cx="825268" cy="666761"/>
          </a:xfrm>
          <a:prstGeom prst="ellipse">
            <a:avLst/>
          </a:prstGeom>
          <a:gradFill rotWithShape="1">
            <a:gsLst>
              <a:gs pos="0">
                <a:srgbClr val="8DC1D3"/>
              </a:gs>
              <a:gs pos="100000">
                <a:srgbClr val="469AB8"/>
              </a:gs>
            </a:gsLst>
            <a:lin ang="2700000" scaled="1"/>
          </a:gradFill>
          <a:ln w="38100" algn="ctr">
            <a:solidFill>
              <a:srgbClr val="EAEA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5" name="Oval 21"/>
          <p:cNvSpPr>
            <a:spLocks noChangeArrowheads="1"/>
          </p:cNvSpPr>
          <p:nvPr/>
        </p:nvSpPr>
        <p:spPr bwMode="auto">
          <a:xfrm>
            <a:off x="283014" y="5569026"/>
            <a:ext cx="825268" cy="666761"/>
          </a:xfrm>
          <a:prstGeom prst="ellipse">
            <a:avLst/>
          </a:prstGeom>
          <a:gradFill rotWithShape="1">
            <a:gsLst>
              <a:gs pos="0">
                <a:srgbClr val="9BD0D1"/>
              </a:gs>
              <a:gs pos="100000">
                <a:srgbClr val="4EB0B0"/>
              </a:gs>
            </a:gsLst>
            <a:lin ang="2700000" scaled="1"/>
          </a:gradFill>
          <a:ln w="38100" algn="ctr">
            <a:solidFill>
              <a:srgbClr val="EAEA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76" name="Picture 24" descr="숫자_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gray">
          <a:xfrm>
            <a:off x="520318" y="4275939"/>
            <a:ext cx="316470" cy="22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" name="Picture 25" descr="숫자_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gray">
          <a:xfrm>
            <a:off x="534790" y="5659435"/>
            <a:ext cx="316470" cy="22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" name="Picture 26" descr="숫자_01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gray">
          <a:xfrm>
            <a:off x="590615" y="1379646"/>
            <a:ext cx="316470" cy="22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" name="Picture 27" descr="숫자_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gray">
          <a:xfrm>
            <a:off x="537413" y="2795504"/>
            <a:ext cx="316470" cy="22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" name="Text Box 50"/>
          <p:cNvSpPr txBox="1">
            <a:spLocks noChangeArrowheads="1"/>
          </p:cNvSpPr>
          <p:nvPr/>
        </p:nvSpPr>
        <p:spPr bwMode="gray">
          <a:xfrm>
            <a:off x="3755811" y="1828821"/>
            <a:ext cx="6091483" cy="52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92075" indent="-920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92075" marR="0" lvl="0" indent="-92075" algn="l" defTabSz="914400" rtl="0" eaLnBrk="1" fontAlgn="auto" latinLnBrk="0" hangingPunct="1">
              <a:lnSpc>
                <a:spcPts val="16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시정 현안에 대한 다각적인 통찰 가능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2075" marR="0" lvl="0" indent="-92075" algn="l" defTabSz="914400" rtl="0" eaLnBrk="1" fontAlgn="auto" latinLnBrk="0" hangingPunct="1">
              <a:lnSpc>
                <a:spcPts val="16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체계적이고 종합적인 시정 데이터 통합에 따른 데이터 품질의 향상 및 가치 극대화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1" name="AutoShape 53"/>
          <p:cNvSpPr>
            <a:spLocks noChangeArrowheads="1"/>
          </p:cNvSpPr>
          <p:nvPr/>
        </p:nvSpPr>
        <p:spPr bwMode="gray">
          <a:xfrm>
            <a:off x="3075356" y="1888751"/>
            <a:ext cx="680455" cy="472116"/>
          </a:xfrm>
          <a:prstGeom prst="rightArrow">
            <a:avLst>
              <a:gd name="adj1" fmla="val 78093"/>
              <a:gd name="adj2" fmla="val 52024"/>
            </a:avLst>
          </a:prstGeom>
          <a:gradFill rotWithShape="0">
            <a:gsLst>
              <a:gs pos="0">
                <a:srgbClr val="F3F3F3"/>
              </a:gs>
              <a:gs pos="100000">
                <a:srgbClr val="96969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>
                <a:solidFill>
                  <a:srgbClr val="EEECE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2" name="AutoShape 12"/>
          <p:cNvSpPr>
            <a:spLocks noChangeArrowheads="1"/>
          </p:cNvSpPr>
          <p:nvPr/>
        </p:nvSpPr>
        <p:spPr bwMode="auto">
          <a:xfrm>
            <a:off x="312612" y="3035430"/>
            <a:ext cx="9930632" cy="956350"/>
          </a:xfrm>
          <a:prstGeom prst="roundRect">
            <a:avLst>
              <a:gd name="adj" fmla="val 11227"/>
            </a:avLst>
          </a:prstGeom>
          <a:gradFill rotWithShape="1">
            <a:gsLst>
              <a:gs pos="0">
                <a:srgbClr val="F4F4F4"/>
              </a:gs>
              <a:gs pos="100000">
                <a:srgbClr val="EAEAEA"/>
              </a:gs>
            </a:gsLst>
            <a:lin ang="5400000" scaled="1"/>
          </a:gradFill>
          <a:ln w="19050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3" name="Text Box 50"/>
          <p:cNvSpPr txBox="1">
            <a:spLocks noChangeArrowheads="1"/>
          </p:cNvSpPr>
          <p:nvPr/>
        </p:nvSpPr>
        <p:spPr bwMode="gray">
          <a:xfrm>
            <a:off x="3751709" y="3265177"/>
            <a:ext cx="6703115" cy="759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ko-KR"/>
            </a:defPPr>
            <a:lvl1pPr marL="92075" indent="-92075" latinLnBrk="0">
              <a:lnSpc>
                <a:spcPts val="1600"/>
              </a:lnSpc>
              <a:spcBef>
                <a:spcPts val="200"/>
              </a:spcBef>
              <a:buFontTx/>
              <a:buChar char="•"/>
              <a:defRPr kumimoji="1"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742950" indent="-285750" eaLnBrk="0" hangingPunct="0">
              <a:defRPr kumimoji="1"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9pPr>
          </a:lstStyle>
          <a:p>
            <a:pPr marL="92075" marR="0" lvl="0" indent="-92075" algn="l" defTabSz="914400" rtl="0" eaLnBrk="1" fontAlgn="auto" latinLnBrk="0" hangingPunct="1">
              <a:lnSpc>
                <a:spcPts val="16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 도시현황 및 모니터링을 통한 신속한 시정운영 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2075" marR="0" lvl="0" indent="-92075" algn="l" defTabSz="914400" rtl="0" eaLnBrk="1" fontAlgn="auto" latinLnBrk="0" hangingPunct="1">
              <a:lnSpc>
                <a:spcPts val="16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주요지표에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대한 실시간 정보제공으로 변화에 대한 </a:t>
            </a: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선제적 의사결정 및 대응능력  향상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2075" marR="0" lvl="0" indent="-92075" algn="l" defTabSz="914400" rtl="0" eaLnBrk="1" fontAlgn="auto" latinLnBrk="0" hangingPunct="1">
              <a:lnSpc>
                <a:spcPts val="16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4" name="AutoShape 53"/>
          <p:cNvSpPr>
            <a:spLocks noChangeArrowheads="1"/>
          </p:cNvSpPr>
          <p:nvPr/>
        </p:nvSpPr>
        <p:spPr bwMode="gray">
          <a:xfrm>
            <a:off x="3071254" y="3277546"/>
            <a:ext cx="680455" cy="472116"/>
          </a:xfrm>
          <a:prstGeom prst="rightArrow">
            <a:avLst>
              <a:gd name="adj1" fmla="val 78093"/>
              <a:gd name="adj2" fmla="val 52024"/>
            </a:avLst>
          </a:prstGeom>
          <a:gradFill rotWithShape="0">
            <a:gsLst>
              <a:gs pos="0">
                <a:srgbClr val="F3F3F3"/>
              </a:gs>
              <a:gs pos="100000">
                <a:srgbClr val="96969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>
                <a:solidFill>
                  <a:srgbClr val="EEECE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5" name="Text Box 14"/>
          <p:cNvSpPr txBox="1">
            <a:spLocks noChangeArrowheads="1"/>
          </p:cNvSpPr>
          <p:nvPr/>
        </p:nvSpPr>
        <p:spPr bwMode="gray">
          <a:xfrm>
            <a:off x="1201244" y="2788471"/>
            <a:ext cx="513922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A5002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100013" indent="-100013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 ‘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신속한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 ‘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실질적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시정운영을 위한 선제적 시스템 제공</a:t>
            </a:r>
          </a:p>
        </p:txBody>
      </p:sp>
      <p:sp>
        <p:nvSpPr>
          <p:cNvPr id="186" name="AutoShape 12"/>
          <p:cNvSpPr>
            <a:spLocks noChangeArrowheads="1"/>
          </p:cNvSpPr>
          <p:nvPr/>
        </p:nvSpPr>
        <p:spPr bwMode="auto">
          <a:xfrm>
            <a:off x="312612" y="4501705"/>
            <a:ext cx="9930632" cy="956350"/>
          </a:xfrm>
          <a:prstGeom prst="roundRect">
            <a:avLst>
              <a:gd name="adj" fmla="val 11227"/>
            </a:avLst>
          </a:prstGeom>
          <a:gradFill rotWithShape="1">
            <a:gsLst>
              <a:gs pos="0">
                <a:srgbClr val="F4F4F4"/>
              </a:gs>
              <a:gs pos="100000">
                <a:srgbClr val="EAEAEA"/>
              </a:gs>
            </a:gsLst>
            <a:lin ang="5400000" scaled="1"/>
          </a:gradFill>
          <a:ln w="19050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7" name="Text Box 50"/>
          <p:cNvSpPr txBox="1">
            <a:spLocks noChangeArrowheads="1"/>
          </p:cNvSpPr>
          <p:nvPr/>
        </p:nvSpPr>
        <p:spPr bwMode="gray">
          <a:xfrm>
            <a:off x="3755811" y="4683893"/>
            <a:ext cx="6091483" cy="52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ko-KR"/>
            </a:defPPr>
            <a:lvl1pPr marL="92075" indent="-92075" latinLnBrk="0">
              <a:lnSpc>
                <a:spcPts val="1600"/>
              </a:lnSpc>
              <a:spcBef>
                <a:spcPts val="200"/>
              </a:spcBef>
              <a:buFontTx/>
              <a:buChar char="•"/>
              <a:defRPr kumimoji="1"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742950" indent="-285750" eaLnBrk="0" hangingPunct="0">
              <a:defRPr kumimoji="1"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9pPr>
          </a:lstStyle>
          <a:p>
            <a:pPr marL="92075" marR="0" lvl="0" indent="-92075" algn="l" defTabSz="914400" rtl="0" eaLnBrk="1" fontAlgn="auto" latinLnBrk="0" hangingPunct="1">
              <a:lnSpc>
                <a:spcPts val="16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의사결정자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실무자간 원활한 </a:t>
            </a: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소통으로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정책품질 </a:t>
            </a: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향상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92075" marR="0" lvl="0" indent="-92075" algn="l" defTabSz="914400" rtl="0" eaLnBrk="1" fontAlgn="auto" latinLnBrk="0" hangingPunct="1">
              <a:lnSpc>
                <a:spcPts val="16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부서간 보유 데이터를 기반으로 하는 </a:t>
            </a:r>
            <a:r>
              <a:rPr kumimoji="1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협치</a:t>
            </a:r>
            <a:r>
              <a: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협업체계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8" name="AutoShape 53"/>
          <p:cNvSpPr>
            <a:spLocks noChangeArrowheads="1"/>
          </p:cNvSpPr>
          <p:nvPr/>
        </p:nvSpPr>
        <p:spPr bwMode="gray">
          <a:xfrm>
            <a:off x="3075356" y="4743822"/>
            <a:ext cx="680455" cy="472116"/>
          </a:xfrm>
          <a:prstGeom prst="rightArrow">
            <a:avLst>
              <a:gd name="adj1" fmla="val 78093"/>
              <a:gd name="adj2" fmla="val 52024"/>
            </a:avLst>
          </a:prstGeom>
          <a:gradFill rotWithShape="0">
            <a:gsLst>
              <a:gs pos="0">
                <a:srgbClr val="F3F3F3"/>
              </a:gs>
              <a:gs pos="100000">
                <a:srgbClr val="96969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>
                <a:solidFill>
                  <a:srgbClr val="EEECE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9" name="Text Box 14"/>
          <p:cNvSpPr txBox="1">
            <a:spLocks noChangeArrowheads="1"/>
          </p:cNvSpPr>
          <p:nvPr/>
        </p:nvSpPr>
        <p:spPr bwMode="gray">
          <a:xfrm>
            <a:off x="1201244" y="4254747"/>
            <a:ext cx="338394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A5002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100013" indent="-100013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100013" marR="0" lvl="0" indent="-100013" algn="l" defTabSz="106045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데이터를 기반으로 한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소통과 협업체계 </a:t>
            </a:r>
            <a:r>
              <a:rPr kumimoji="1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</a:t>
            </a: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F1F1F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0" name="AutoShape 12"/>
          <p:cNvSpPr>
            <a:spLocks noChangeArrowheads="1"/>
          </p:cNvSpPr>
          <p:nvPr/>
        </p:nvSpPr>
        <p:spPr bwMode="auto">
          <a:xfrm>
            <a:off x="312612" y="5920625"/>
            <a:ext cx="9930632" cy="956350"/>
          </a:xfrm>
          <a:prstGeom prst="roundRect">
            <a:avLst>
              <a:gd name="adj" fmla="val 11227"/>
            </a:avLst>
          </a:prstGeom>
          <a:gradFill rotWithShape="1">
            <a:gsLst>
              <a:gs pos="0">
                <a:srgbClr val="F4F4F4"/>
              </a:gs>
              <a:gs pos="100000">
                <a:srgbClr val="EAEAEA"/>
              </a:gs>
            </a:gsLst>
            <a:lin ang="5400000" scaled="1"/>
          </a:gradFill>
          <a:ln w="19050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1" name="Text Box 50"/>
          <p:cNvSpPr txBox="1">
            <a:spLocks noChangeArrowheads="1"/>
          </p:cNvSpPr>
          <p:nvPr/>
        </p:nvSpPr>
        <p:spPr bwMode="gray">
          <a:xfrm>
            <a:off x="3786549" y="6250041"/>
            <a:ext cx="6775125" cy="297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ko-KR"/>
            </a:defPPr>
            <a:lvl1pPr marL="92075" indent="-92075" latinLnBrk="0">
              <a:lnSpc>
                <a:spcPts val="1600"/>
              </a:lnSpc>
              <a:spcBef>
                <a:spcPts val="200"/>
              </a:spcBef>
              <a:buFontTx/>
              <a:buChar char="•"/>
              <a:defRPr kumimoji="1"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742950" indent="-285750" eaLnBrk="0" hangingPunct="0">
              <a:defRPr kumimoji="1"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charset="-127"/>
                <a:ea typeface="굴림" charset="-127"/>
              </a:defRPr>
            </a:lvl9pPr>
          </a:lstStyle>
          <a:p>
            <a:pPr marL="92075" marR="0" lvl="0" indent="-92075" algn="l" defTabSz="914400" rtl="0" eaLnBrk="1" fontAlgn="auto" latinLnBrk="0" hangingPunct="1">
              <a:lnSpc>
                <a:spcPts val="16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통계를 기반으로 정책을 개발하고 집행할 수 </a:t>
            </a: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있는 표준화된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플랫폼 구축으로 정책 </a:t>
            </a: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효과성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향상</a:t>
            </a:r>
          </a:p>
        </p:txBody>
      </p:sp>
      <p:sp>
        <p:nvSpPr>
          <p:cNvPr id="192" name="AutoShape 53"/>
          <p:cNvSpPr>
            <a:spLocks noChangeArrowheads="1"/>
          </p:cNvSpPr>
          <p:nvPr/>
        </p:nvSpPr>
        <p:spPr bwMode="gray">
          <a:xfrm>
            <a:off x="3106095" y="6162742"/>
            <a:ext cx="680455" cy="472116"/>
          </a:xfrm>
          <a:prstGeom prst="rightArrow">
            <a:avLst>
              <a:gd name="adj1" fmla="val 78093"/>
              <a:gd name="adj2" fmla="val 52024"/>
            </a:avLst>
          </a:prstGeom>
          <a:gradFill rotWithShape="0">
            <a:gsLst>
              <a:gs pos="0">
                <a:srgbClr val="F3F3F3"/>
              </a:gs>
              <a:gs pos="100000">
                <a:srgbClr val="96969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8100">
                <a:solidFill>
                  <a:srgbClr val="EEECE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3" name="Text Box 14"/>
          <p:cNvSpPr txBox="1">
            <a:spLocks noChangeArrowheads="1"/>
          </p:cNvSpPr>
          <p:nvPr/>
        </p:nvSpPr>
        <p:spPr bwMode="gray">
          <a:xfrm>
            <a:off x="1201244" y="5673667"/>
            <a:ext cx="424475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A5002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100013" indent="-100013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10604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분석통계를 기반으로 한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정책의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효과성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향상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F1F1F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4" name="모서리가 둥근 직사각형 193"/>
          <p:cNvSpPr/>
          <p:nvPr/>
        </p:nvSpPr>
        <p:spPr>
          <a:xfrm>
            <a:off x="1135647" y="4583946"/>
            <a:ext cx="1728192" cy="834203"/>
          </a:xfrm>
          <a:prstGeom prst="roundRect">
            <a:avLst>
              <a:gd name="adj" fmla="val 11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5" name="모서리가 둥근 직사각형 194"/>
          <p:cNvSpPr/>
          <p:nvPr/>
        </p:nvSpPr>
        <p:spPr>
          <a:xfrm>
            <a:off x="1169215" y="5147753"/>
            <a:ext cx="1660430" cy="238344"/>
          </a:xfrm>
          <a:prstGeom prst="roundRect">
            <a:avLst>
              <a:gd name="adj" fmla="val 28836"/>
            </a:avLst>
          </a:prstGeom>
          <a:gradFill rotWithShape="1">
            <a:gsLst>
              <a:gs pos="0">
                <a:srgbClr val="85AFD1"/>
              </a:gs>
              <a:gs pos="100000">
                <a:srgbClr val="4684B8"/>
              </a:gs>
            </a:gsLst>
            <a:lin ang="2700000" scaled="1"/>
          </a:gradFill>
          <a:ln w="38100">
            <a:solidFill>
              <a:srgbClr val="EAEA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소통과 협업체계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6" name="모서리가 둥근 직사각형 195"/>
          <p:cNvSpPr/>
          <p:nvPr/>
        </p:nvSpPr>
        <p:spPr>
          <a:xfrm>
            <a:off x="1131858" y="3111827"/>
            <a:ext cx="1728192" cy="834203"/>
          </a:xfrm>
          <a:prstGeom prst="roundRect">
            <a:avLst>
              <a:gd name="adj" fmla="val 11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7" name="모서리가 둥근 직사각형 196"/>
          <p:cNvSpPr/>
          <p:nvPr/>
        </p:nvSpPr>
        <p:spPr>
          <a:xfrm>
            <a:off x="1165426" y="3675633"/>
            <a:ext cx="1660430" cy="238344"/>
          </a:xfrm>
          <a:prstGeom prst="roundRect">
            <a:avLst>
              <a:gd name="adj" fmla="val 28836"/>
            </a:avLst>
          </a:prstGeom>
          <a:gradFill rotWithShape="1">
            <a:gsLst>
              <a:gs pos="0">
                <a:srgbClr val="85AFD1"/>
              </a:gs>
              <a:gs pos="100000">
                <a:srgbClr val="4684B8"/>
              </a:gs>
            </a:gsLst>
            <a:lin ang="2700000" scaled="1"/>
          </a:gradFill>
          <a:ln w="38100">
            <a:solidFill>
              <a:srgbClr val="EAEA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선제적 의사결정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8" name="모서리가 둥근 직사각형 197"/>
          <p:cNvSpPr/>
          <p:nvPr/>
        </p:nvSpPr>
        <p:spPr>
          <a:xfrm>
            <a:off x="1136327" y="1713514"/>
            <a:ext cx="1728192" cy="834203"/>
          </a:xfrm>
          <a:prstGeom prst="roundRect">
            <a:avLst>
              <a:gd name="adj" fmla="val 11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9" name="모서리가 둥근 직사각형 198"/>
          <p:cNvSpPr/>
          <p:nvPr/>
        </p:nvSpPr>
        <p:spPr>
          <a:xfrm>
            <a:off x="1169005" y="2277320"/>
            <a:ext cx="1660430" cy="238344"/>
          </a:xfrm>
          <a:prstGeom prst="roundRect">
            <a:avLst>
              <a:gd name="adj" fmla="val 28836"/>
            </a:avLst>
          </a:prstGeom>
          <a:gradFill rotWithShape="1">
            <a:gsLst>
              <a:gs pos="0">
                <a:srgbClr val="85AFD1"/>
              </a:gs>
              <a:gs pos="100000">
                <a:srgbClr val="4684B8"/>
              </a:gs>
            </a:gsLst>
            <a:lin ang="2700000" scaled="1"/>
          </a:gradFill>
          <a:ln w="38100">
            <a:solidFill>
              <a:srgbClr val="EAEA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공공데이터 품질 향상</a:t>
            </a:r>
          </a:p>
        </p:txBody>
      </p:sp>
      <p:sp>
        <p:nvSpPr>
          <p:cNvPr id="200" name="모서리가 둥근 직사각형 199"/>
          <p:cNvSpPr/>
          <p:nvPr/>
        </p:nvSpPr>
        <p:spPr>
          <a:xfrm>
            <a:off x="1146881" y="5981698"/>
            <a:ext cx="1728192" cy="834203"/>
          </a:xfrm>
          <a:prstGeom prst="roundRect">
            <a:avLst>
              <a:gd name="adj" fmla="val 11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1" name="모서리가 둥근 직사각형 200"/>
          <p:cNvSpPr/>
          <p:nvPr/>
        </p:nvSpPr>
        <p:spPr>
          <a:xfrm>
            <a:off x="1180449" y="6545505"/>
            <a:ext cx="1660430" cy="238344"/>
          </a:xfrm>
          <a:prstGeom prst="roundRect">
            <a:avLst>
              <a:gd name="adj" fmla="val 28836"/>
            </a:avLst>
          </a:prstGeom>
          <a:gradFill rotWithShape="1">
            <a:gsLst>
              <a:gs pos="0">
                <a:srgbClr val="85AFD1"/>
              </a:gs>
              <a:gs pos="100000">
                <a:srgbClr val="4684B8"/>
              </a:gs>
            </a:gsLst>
            <a:lin ang="2700000" scaled="1"/>
          </a:gradFill>
          <a:ln w="38100">
            <a:solidFill>
              <a:srgbClr val="EAEAE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및 통계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0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22338" y="6060313"/>
            <a:ext cx="539394" cy="46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93260" y="1812092"/>
            <a:ext cx="659993" cy="4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2285" y="4739198"/>
            <a:ext cx="676275" cy="41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3541" y="3238508"/>
            <a:ext cx="565190" cy="386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38920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32590" y="2230363"/>
            <a:ext cx="35413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ko-KR" altLang="en-US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  <a:outerShdw dist="50800" sx="1000" sy="1000" algn="ctr" rotWithShape="0">
                    <a:schemeClr val="tx1"/>
                  </a:outerShdw>
                </a:effectLst>
                <a:latin typeface="KoPub돋움체 Bold" pitchFamily="18" charset="-127"/>
                <a:ea typeface="KoPub돋움체 Bold" pitchFamily="18" charset="-127"/>
              </a:rPr>
              <a:t>사업수행방안</a:t>
            </a:r>
            <a:endParaRPr lang="en-US" altLang="ko-KR" sz="5000" b="1" dirty="0" smtClean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glow>
                  <a:schemeClr val="tx2"/>
                </a:glow>
                <a:outerShdw dist="50800" sx="1000" sy="1000" algn="ctr" rotWithShape="0">
                  <a:schemeClr val="tx1"/>
                </a:outerShdw>
              </a:effectLst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53284" y="1553988"/>
            <a:ext cx="1676671" cy="172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8000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latin typeface="MingLiU" pitchFamily="49" charset="-120"/>
                <a:ea typeface="MingLiU" pitchFamily="49" charset="-120"/>
              </a:rPr>
              <a:t>Ⅱ</a:t>
            </a:r>
          </a:p>
        </p:txBody>
      </p:sp>
      <p:pic>
        <p:nvPicPr>
          <p:cNvPr id="22" name="Picture 2" descr="C:\Users\pck\Desktop\서울시로고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2247" y="6759139"/>
            <a:ext cx="1518069" cy="42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3955266" y="3613509"/>
            <a:ext cx="242636" cy="2426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1</a:t>
            </a:r>
            <a:endParaRPr lang="ko-KR" altLang="en-US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4840" y="3444106"/>
            <a:ext cx="375615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시정 데이터 관리</a:t>
            </a:r>
            <a:r>
              <a:rPr lang="en-US" altLang="ko-KR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, </a:t>
            </a: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표출</a:t>
            </a:r>
            <a:r>
              <a:rPr lang="en-US" altLang="ko-KR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, </a:t>
            </a: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공유 방안 연구</a:t>
            </a:r>
            <a:endParaRPr lang="en-US" altLang="ko-KR" sz="1800" dirty="0" smtClean="0">
              <a:ln>
                <a:solidFill>
                  <a:schemeClr val="tx2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시정 데이터 연계 및 통합</a:t>
            </a:r>
            <a:endParaRPr lang="en-US" altLang="ko-KR" sz="1800" dirty="0" smtClean="0">
              <a:ln>
                <a:solidFill>
                  <a:schemeClr val="tx2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데이터 시각화 </a:t>
            </a:r>
            <a:r>
              <a:rPr lang="ko-KR" altLang="en-US" sz="1800" dirty="0" err="1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대시보드</a:t>
            </a: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 플랫폼 개발</a:t>
            </a:r>
            <a:endParaRPr lang="en-US" altLang="ko-KR" sz="1800" dirty="0" smtClean="0">
              <a:ln>
                <a:solidFill>
                  <a:schemeClr val="tx2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디지털 </a:t>
            </a:r>
            <a:r>
              <a:rPr lang="ko-KR" altLang="en-US" sz="1800" dirty="0" err="1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시민시장실</a:t>
            </a:r>
            <a:r>
              <a:rPr lang="en-US" altLang="ko-KR" sz="1800" dirty="0" smtClean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 </a:t>
            </a:r>
            <a:r>
              <a:rPr lang="ko-KR" altLang="en-US" sz="1800" dirty="0">
                <a:ln>
                  <a:solidFill>
                    <a:schemeClr val="tx2"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</a:rPr>
              <a:t>시스템 환경 구성</a:t>
            </a:r>
          </a:p>
          <a:p>
            <a:pPr>
              <a:lnSpc>
                <a:spcPct val="150000"/>
              </a:lnSpc>
            </a:pPr>
            <a:endParaRPr lang="ko-KR" altLang="en-US" sz="1800" dirty="0">
              <a:ln>
                <a:solidFill>
                  <a:schemeClr val="tx2">
                    <a:alpha val="0"/>
                  </a:schemeClr>
                </a:solidFill>
              </a:ln>
              <a:latin typeface="KoPub돋움체 Bold" pitchFamily="18" charset="-127"/>
              <a:ea typeface="KoPub돋움체 Bold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55266" y="4020170"/>
            <a:ext cx="242636" cy="2426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2</a:t>
            </a:r>
            <a:endParaRPr lang="ko-KR" altLang="en-US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955266" y="4433168"/>
            <a:ext cx="242636" cy="2426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3</a:t>
            </a:r>
            <a:endParaRPr lang="ko-KR" altLang="en-US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955266" y="4848598"/>
            <a:ext cx="242636" cy="24263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latin typeface="KoPub돋움체 Medium" pitchFamily="18" charset="-127"/>
                <a:ea typeface="KoPub돋움체 Medium" pitchFamily="18" charset="-127"/>
              </a:rPr>
              <a:t>4</a:t>
            </a:r>
            <a:endParaRPr lang="ko-KR" altLang="en-US" sz="1500" b="1" dirty="0">
              <a:latin typeface="KoPub돋움체 Medium" pitchFamily="18" charset="-127"/>
              <a:ea typeface="KoPub돋움체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9215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직사각형 164"/>
          <p:cNvSpPr/>
          <p:nvPr/>
        </p:nvSpPr>
        <p:spPr>
          <a:xfrm>
            <a:off x="279325" y="553644"/>
            <a:ext cx="372751" cy="3551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endParaRPr lang="ko-KR" altLang="en-US" sz="2000" b="1" dirty="0" err="1" smtClean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619880" y="491783"/>
            <a:ext cx="4475264" cy="4770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20">
              <a:spcBef>
                <a:spcPts val="270"/>
              </a:spcBef>
            </a:pPr>
            <a:r>
              <a:rPr lang="ko-KR" altLang="en-US" sz="25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rPr>
              <a:t>시정 및 도시현황 데이터 조사 분석</a:t>
            </a:r>
            <a:endParaRPr lang="en-US" altLang="ko-KR" sz="25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  <a:cs typeface="Malgun Gothic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10982" y="238106"/>
            <a:ext cx="2959465" cy="29238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kumimoji="1" sz="1300" spc="-10"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r>
              <a:rPr lang="ko-KR" altLang="en-US" dirty="0"/>
              <a:t>가</a:t>
            </a:r>
            <a:r>
              <a:rPr lang="en-US" altLang="ko-KR" dirty="0"/>
              <a:t>. </a:t>
            </a:r>
            <a:r>
              <a:rPr lang="ko-KR" altLang="en-US" dirty="0"/>
              <a:t>시정데이터 관리</a:t>
            </a:r>
            <a:r>
              <a:rPr lang="en-US" altLang="ko-KR" dirty="0"/>
              <a:t>, </a:t>
            </a:r>
            <a:r>
              <a:rPr lang="ko-KR" altLang="en-US" dirty="0"/>
              <a:t>표출</a:t>
            </a:r>
            <a:r>
              <a:rPr lang="en-US" altLang="ko-KR" dirty="0"/>
              <a:t>, </a:t>
            </a:r>
            <a:r>
              <a:rPr lang="ko-KR" altLang="en-US" dirty="0"/>
              <a:t>공유방안 연구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356882" y="1398164"/>
            <a:ext cx="47892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000" b="1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시정 데이터 관리</a:t>
            </a:r>
            <a:r>
              <a:rPr lang="en-US" altLang="ko-KR" sz="2000" b="1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2000" b="1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표출</a:t>
            </a:r>
            <a:r>
              <a:rPr lang="en-US" altLang="ko-KR" sz="2000" b="1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, </a:t>
            </a:r>
            <a:r>
              <a:rPr lang="ko-KR" altLang="en-US" sz="2000" b="1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공유 방안 전략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5493015" y="1398164"/>
            <a:ext cx="47892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2000" b="1" kern="0" spc="-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itchFamily="18" charset="-127"/>
                <a:ea typeface="KoPub돋움체 Medium" pitchFamily="18" charset="-127"/>
              </a:rPr>
              <a:t>데이터 수집 및 현행화 관리방안 수립</a:t>
            </a:r>
          </a:p>
        </p:txBody>
      </p:sp>
      <p:grpSp>
        <p:nvGrpSpPr>
          <p:cNvPr id="76" name="그룹 75"/>
          <p:cNvGrpSpPr/>
          <p:nvPr/>
        </p:nvGrpSpPr>
        <p:grpSpPr>
          <a:xfrm>
            <a:off x="5442596" y="2056087"/>
            <a:ext cx="4702975" cy="4748880"/>
            <a:chOff x="427211" y="3368824"/>
            <a:chExt cx="5983145" cy="5501078"/>
          </a:xfrm>
        </p:grpSpPr>
        <p:sp>
          <p:nvSpPr>
            <p:cNvPr id="77" name="굽은 화살표 121"/>
            <p:cNvSpPr/>
            <p:nvPr/>
          </p:nvSpPr>
          <p:spPr bwMode="auto">
            <a:xfrm rot="5400000">
              <a:off x="2304751" y="3974015"/>
              <a:ext cx="764881" cy="877654"/>
            </a:xfrm>
            <a:prstGeom prst="bentArrow">
              <a:avLst/>
            </a:prstGeom>
            <a:solidFill>
              <a:schemeClr val="bg1">
                <a:lumMod val="85000"/>
              </a:schemeClr>
            </a:solidFill>
            <a:ln w="15875" algn="ctr">
              <a:noFill/>
              <a:round/>
              <a:headEnd/>
              <a:tailEnd/>
            </a:ln>
          </p:spPr>
          <p:txBody>
            <a:bodyPr wrap="square" lIns="35997" tIns="35997" rIns="35997" bIns="35997" anchor="ctr"/>
            <a:lstStyle/>
            <a:p>
              <a:pPr algn="ctr" defTabSz="1060375" eaLnBrk="0" latinLnBrk="0" hangingPunct="0">
                <a:lnSpc>
                  <a:spcPts val="1100"/>
                </a:lnSpc>
              </a:pP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3" name="굽은 화살표 122"/>
            <p:cNvSpPr/>
            <p:nvPr/>
          </p:nvSpPr>
          <p:spPr bwMode="auto">
            <a:xfrm>
              <a:off x="3752020" y="4019721"/>
              <a:ext cx="849881" cy="738103"/>
            </a:xfrm>
            <a:prstGeom prst="bentArrow">
              <a:avLst/>
            </a:prstGeom>
            <a:solidFill>
              <a:schemeClr val="bg1">
                <a:lumMod val="85000"/>
              </a:schemeClr>
            </a:solidFill>
            <a:ln w="15875" algn="ctr">
              <a:noFill/>
              <a:round/>
              <a:headEnd/>
              <a:tailEnd/>
            </a:ln>
          </p:spPr>
          <p:txBody>
            <a:bodyPr wrap="square" lIns="35997" tIns="35997" rIns="35997" bIns="35997" anchor="ctr"/>
            <a:lstStyle/>
            <a:p>
              <a:pPr algn="ctr" defTabSz="1060375" eaLnBrk="0" latinLnBrk="0" hangingPunct="0">
                <a:lnSpc>
                  <a:spcPts val="1100"/>
                </a:lnSpc>
              </a:pP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063637" y="3733786"/>
              <a:ext cx="2710293" cy="356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defTabSz="839788"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 B" pitchFamily="18" charset="-127"/>
                  <a:ea typeface="Rix고딕 B" pitchFamily="18" charset="-127"/>
                </a:defRPr>
              </a:lvl1pPr>
              <a:lvl2pPr marL="457200"/>
              <a:lvl3pPr marL="914400"/>
              <a:lvl4pPr marL="1371600"/>
              <a:lvl5pPr marL="1828800"/>
              <a:lvl6pPr marL="2286000" defTabSz="914400"/>
              <a:lvl7pPr marL="2743200" defTabSz="914400"/>
              <a:lvl8pPr marL="3200400" defTabSz="914400"/>
              <a:lvl9pPr marL="3657600" defTabSz="914400"/>
            </a:lstStyle>
            <a:p>
              <a:pPr algn="ctr"/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보유데이터 목록 현행화 및 </a:t>
              </a:r>
              <a:r>
                <a:rPr lang="ko-KR" altLang="en-US" sz="1000" dirty="0" err="1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최신성</a:t>
              </a:r>
              <a:r>
                <a:rPr lang="en-US" altLang="ko-KR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정확성</a:t>
              </a:r>
              <a:endPara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/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등의</a:t>
              </a:r>
              <a:r>
                <a:rPr lang="en-US" altLang="ko-KR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이용현황 영역부분 추가 분석</a:t>
              </a:r>
              <a:endPara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5" name="AutoShape 70" descr="1"/>
            <p:cNvSpPr>
              <a:spLocks noChangeArrowheads="1"/>
            </p:cNvSpPr>
            <p:nvPr/>
          </p:nvSpPr>
          <p:spPr bwMode="auto">
            <a:xfrm>
              <a:off x="427211" y="3374012"/>
              <a:ext cx="1564779" cy="297356"/>
            </a:xfrm>
            <a:prstGeom prst="roundRect">
              <a:avLst>
                <a:gd name="adj" fmla="val 16667"/>
              </a:avLst>
            </a:prstGeom>
            <a:blipFill>
              <a:blip r:embed="rId2" cstate="print"/>
              <a:stretch>
                <a:fillRect/>
              </a:stretch>
            </a:blipFill>
            <a:ln w="28575" cmpd="thinThick"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34" tIns="45717" rIns="91434" bIns="45717" rtlCol="0" anchor="ctr"/>
            <a:lstStyle/>
            <a:p>
              <a:pPr algn="ctr" defTabSz="863539" latinLnBrk="0">
                <a:lnSpc>
                  <a:spcPct val="90000"/>
                </a:lnSpc>
                <a:buClr>
                  <a:srgbClr val="EEECE1"/>
                </a:buClr>
                <a:buSzPct val="80000"/>
                <a:tabLst>
                  <a:tab pos="814830" algn="l"/>
                </a:tabLst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현행 보유데이터 목록</a:t>
              </a:r>
            </a:p>
          </p:txBody>
        </p:sp>
        <p:sp>
          <p:nvSpPr>
            <p:cNvPr id="106" name="모서리가 둥근 직사각형 126"/>
            <p:cNvSpPr/>
            <p:nvPr/>
          </p:nvSpPr>
          <p:spPr>
            <a:xfrm>
              <a:off x="1904658" y="4921292"/>
              <a:ext cx="2967678" cy="274844"/>
            </a:xfrm>
            <a:prstGeom prst="roundRect">
              <a:avLst>
                <a:gd name="adj" fmla="val 50000"/>
              </a:avLst>
            </a:prstGeom>
            <a:solidFill>
              <a:srgbClr val="70B7BE"/>
            </a:solidFill>
            <a:ln w="25400">
              <a:gradFill>
                <a:gsLst>
                  <a:gs pos="49000">
                    <a:schemeClr val="bg1">
                      <a:lumMod val="65000"/>
                    </a:schemeClr>
                  </a:gs>
                  <a:gs pos="54000">
                    <a:schemeClr val="bg1">
                      <a:lumMod val="85000"/>
                    </a:schemeClr>
                  </a:gs>
                </a:gsLst>
                <a:lin ang="5400000" scaled="0"/>
              </a:gradFill>
            </a:ln>
            <a:effectLst>
              <a:innerShdw blurRad="76200">
                <a:srgbClr val="25698B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4" tIns="45717" rIns="91434" bIns="45717" rtlCol="0" anchor="ctr"/>
            <a:lstStyle/>
            <a:p>
              <a:pPr algn="ctr" defTabSz="950846">
                <a:defRPr/>
              </a:pPr>
              <a:r>
                <a:rPr lang="ko-KR" altLang="en-US" sz="1100" b="1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보유데이터 현황분석 절차</a:t>
              </a:r>
            </a:p>
          </p:txBody>
        </p:sp>
        <p:grpSp>
          <p:nvGrpSpPr>
            <p:cNvPr id="107" name="그룹 106"/>
            <p:cNvGrpSpPr/>
            <p:nvPr/>
          </p:nvGrpSpPr>
          <p:grpSpPr>
            <a:xfrm>
              <a:off x="527586" y="5296750"/>
              <a:ext cx="1829564" cy="3573152"/>
              <a:chOff x="675770" y="5149120"/>
              <a:chExt cx="1488311" cy="3759333"/>
            </a:xfrm>
          </p:grpSpPr>
          <p:sp>
            <p:nvSpPr>
              <p:cNvPr id="169" name="AutoShape 3"/>
              <p:cNvSpPr>
                <a:spLocks noChangeArrowheads="1"/>
              </p:cNvSpPr>
              <p:nvPr/>
            </p:nvSpPr>
            <p:spPr bwMode="auto">
              <a:xfrm flipV="1">
                <a:off x="675770" y="5628027"/>
                <a:ext cx="1488311" cy="3280426"/>
              </a:xfrm>
              <a:prstGeom prst="roundRect">
                <a:avLst>
                  <a:gd name="adj" fmla="val 3041"/>
                </a:avLst>
              </a:prstGeom>
              <a:solidFill>
                <a:schemeClr val="bg1"/>
              </a:solidFill>
              <a:ln w="9525" algn="ctr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round/>
                <a:headEnd/>
                <a:tailEnd/>
              </a:ln>
            </p:spPr>
            <p:txBody>
              <a:bodyPr rIns="36000" anchor="ctr"/>
              <a:lstStyle/>
              <a:p>
                <a:pPr marL="92063" indent="-92063" defTabSz="1042982" eaLnBrk="0" fontAlgn="auto" latinLnBrk="0" hangingPunct="0">
                  <a:lnSpc>
                    <a:spcPts val="11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Pct val="140000"/>
                  <a:buFont typeface="Wingdings" pitchFamily="2" charset="2"/>
                  <a:buChar char="§"/>
                  <a:defRPr/>
                </a:pPr>
                <a:endParaRPr kumimoji="0" lang="ko-KR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70" name="AutoShape 3"/>
              <p:cNvSpPr>
                <a:spLocks noChangeArrowheads="1"/>
              </p:cNvSpPr>
              <p:nvPr/>
            </p:nvSpPr>
            <p:spPr bwMode="auto">
              <a:xfrm>
                <a:off x="675770" y="5149120"/>
                <a:ext cx="1488311" cy="534700"/>
              </a:xfrm>
              <a:prstGeom prst="roundRect">
                <a:avLst>
                  <a:gd name="adj" fmla="val 3041"/>
                </a:avLst>
              </a:prstGeom>
              <a:solidFill>
                <a:schemeClr val="bg1"/>
              </a:solidFill>
              <a:ln w="9525" algn="ctr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round/>
                <a:headEnd/>
                <a:tailEnd/>
              </a:ln>
            </p:spPr>
            <p:txBody>
              <a:bodyPr rIns="36000" anchor="ctr"/>
              <a:lstStyle/>
              <a:p>
                <a:pPr marL="92063" indent="-92063" defTabSz="1042982" eaLnBrk="0" fontAlgn="auto" latinLnBrk="0" hangingPunct="0">
                  <a:lnSpc>
                    <a:spcPts val="11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Pct val="140000"/>
                  <a:buFont typeface="Wingdings" pitchFamily="2" charset="2"/>
                  <a:buChar char="§"/>
                  <a:defRPr/>
                </a:pPr>
                <a:endParaRPr kumimoji="0" lang="ko-KR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71" name="Text Box 158"/>
              <p:cNvSpPr txBox="1">
                <a:spLocks noChangeArrowheads="1"/>
              </p:cNvSpPr>
              <p:nvPr/>
            </p:nvSpPr>
            <p:spPr bwMode="auto">
              <a:xfrm>
                <a:off x="766630" y="5245493"/>
                <a:ext cx="1397451" cy="2982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pPr latinLnBrk="0">
                  <a:lnSpc>
                    <a:spcPct val="90000"/>
                  </a:lnSpc>
                  <a:buSzPct val="140000"/>
                  <a:tabLst>
                    <a:tab pos="5647923" algn="l"/>
                  </a:tabLs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ko-KR" altLang="en-US" sz="1100" b="1" spc="-3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보유데이터 목록 수집</a:t>
                </a:r>
              </a:p>
            </p:txBody>
          </p:sp>
          <p:sp>
            <p:nvSpPr>
              <p:cNvPr id="172" name="직사각형 171"/>
              <p:cNvSpPr/>
              <p:nvPr/>
            </p:nvSpPr>
            <p:spPr bwMode="auto">
              <a:xfrm>
                <a:off x="675770" y="5371900"/>
                <a:ext cx="113704" cy="653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 extrusionH="57150">
                  <a:bevelT w="0" h="38100"/>
                </a:sp3d>
              </a:bodyPr>
              <a:lstStyle/>
              <a:p>
                <a:pPr algn="ctr" latinLnBrk="0">
                  <a:buSzPct val="140000"/>
                  <a:defRPr/>
                </a:pPr>
                <a:endParaRPr lang="ko-KR" altLang="en-US" sz="1100" kern="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73" name="직사각형 127"/>
              <p:cNvSpPr>
                <a:spLocks noChangeArrowheads="1"/>
              </p:cNvSpPr>
              <p:nvPr/>
            </p:nvSpPr>
            <p:spPr bwMode="auto">
              <a:xfrm>
                <a:off x="761910" y="5642951"/>
                <a:ext cx="1313676" cy="831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보유데이터 목록 수집</a:t>
                </a: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/>
                </a:r>
                <a:b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- </a:t>
                </a: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셋 중심의 목록수집</a:t>
                </a:r>
                <a:endParaRPr lang="en-US" altLang="ko-KR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셋 별 제공항목 수집</a:t>
                </a:r>
                <a:endParaRPr lang="en-US" altLang="ko-KR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셋 별 서비스유형 수집</a:t>
                </a:r>
                <a:endParaRPr lang="en-US" altLang="ko-KR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셋 별 이용현황 수집</a:t>
                </a:r>
                <a:endParaRPr lang="en-US" altLang="ko-KR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셋 별 제공되는 샘플데이터 수집</a:t>
                </a:r>
                <a:endParaRPr lang="en-US" altLang="ko-KR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endParaRPr lang="en-US" altLang="ko-KR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08" name="그룹 107"/>
            <p:cNvGrpSpPr/>
            <p:nvPr/>
          </p:nvGrpSpPr>
          <p:grpSpPr>
            <a:xfrm>
              <a:off x="2508534" y="5296750"/>
              <a:ext cx="1756751" cy="3573149"/>
              <a:chOff x="675770" y="5149120"/>
              <a:chExt cx="1429079" cy="3759329"/>
            </a:xfrm>
          </p:grpSpPr>
          <p:sp>
            <p:nvSpPr>
              <p:cNvPr id="161" name="AutoShape 3"/>
              <p:cNvSpPr>
                <a:spLocks noChangeArrowheads="1"/>
              </p:cNvSpPr>
              <p:nvPr/>
            </p:nvSpPr>
            <p:spPr bwMode="auto">
              <a:xfrm flipV="1">
                <a:off x="675770" y="5652086"/>
                <a:ext cx="1411265" cy="3256363"/>
              </a:xfrm>
              <a:prstGeom prst="roundRect">
                <a:avLst>
                  <a:gd name="adj" fmla="val 3041"/>
                </a:avLst>
              </a:prstGeom>
              <a:solidFill>
                <a:schemeClr val="bg1"/>
              </a:solidFill>
              <a:ln w="9525" algn="ctr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round/>
                <a:headEnd/>
                <a:tailEnd/>
              </a:ln>
            </p:spPr>
            <p:txBody>
              <a:bodyPr rIns="36000" anchor="ctr"/>
              <a:lstStyle/>
              <a:p>
                <a:pPr marL="92063" indent="-92063" defTabSz="1042982" eaLnBrk="0" fontAlgn="auto" latinLnBrk="0" hangingPunct="0">
                  <a:lnSpc>
                    <a:spcPts val="11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Pct val="140000"/>
                  <a:buFont typeface="Wingdings" pitchFamily="2" charset="2"/>
                  <a:buChar char="§"/>
                  <a:defRPr/>
                </a:pPr>
                <a:endParaRPr kumimoji="0" lang="ko-KR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62" name="AutoShape 3"/>
              <p:cNvSpPr>
                <a:spLocks noChangeArrowheads="1"/>
              </p:cNvSpPr>
              <p:nvPr/>
            </p:nvSpPr>
            <p:spPr bwMode="auto">
              <a:xfrm>
                <a:off x="675770" y="5149120"/>
                <a:ext cx="1411265" cy="534700"/>
              </a:xfrm>
              <a:prstGeom prst="roundRect">
                <a:avLst>
                  <a:gd name="adj" fmla="val 3041"/>
                </a:avLst>
              </a:prstGeom>
              <a:solidFill>
                <a:schemeClr val="bg1"/>
              </a:solidFill>
              <a:ln w="9525" algn="ctr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round/>
                <a:headEnd/>
                <a:tailEnd/>
              </a:ln>
            </p:spPr>
            <p:txBody>
              <a:bodyPr rIns="36000" anchor="ctr"/>
              <a:lstStyle/>
              <a:p>
                <a:pPr marL="92063" indent="-92063" defTabSz="1042982" eaLnBrk="0" fontAlgn="auto" latinLnBrk="0" hangingPunct="0">
                  <a:lnSpc>
                    <a:spcPts val="11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Pct val="140000"/>
                  <a:buFont typeface="Wingdings" pitchFamily="2" charset="2"/>
                  <a:buChar char="§"/>
                  <a:defRPr/>
                </a:pPr>
                <a:endParaRPr kumimoji="0" lang="ko-KR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63" name="Text Box 158"/>
              <p:cNvSpPr txBox="1">
                <a:spLocks noChangeArrowheads="1"/>
              </p:cNvSpPr>
              <p:nvPr/>
            </p:nvSpPr>
            <p:spPr bwMode="auto">
              <a:xfrm>
                <a:off x="766630" y="5152652"/>
                <a:ext cx="1338219" cy="483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pPr latinLnBrk="0">
                  <a:lnSpc>
                    <a:spcPct val="90000"/>
                  </a:lnSpc>
                  <a:buSzPct val="140000"/>
                  <a:tabLst>
                    <a:tab pos="5647923" algn="l"/>
                  </a:tabLs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보유데이터 현행화 분석</a:t>
                </a:r>
              </a:p>
            </p:txBody>
          </p:sp>
          <p:sp>
            <p:nvSpPr>
              <p:cNvPr id="164" name="직사각형 163"/>
              <p:cNvSpPr/>
              <p:nvPr/>
            </p:nvSpPr>
            <p:spPr bwMode="auto">
              <a:xfrm>
                <a:off x="675770" y="5371900"/>
                <a:ext cx="113704" cy="653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 extrusionH="57150">
                  <a:bevelT w="0" h="38100"/>
                </a:sp3d>
              </a:bodyPr>
              <a:lstStyle/>
              <a:p>
                <a:pPr algn="ctr" latinLnBrk="0">
                  <a:buSzPct val="140000"/>
                  <a:defRPr/>
                </a:pPr>
                <a:endParaRPr lang="ko-KR" altLang="en-US" sz="1100" kern="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68" name="직사각형 127"/>
              <p:cNvSpPr>
                <a:spLocks noChangeArrowheads="1"/>
              </p:cNvSpPr>
              <p:nvPr/>
            </p:nvSpPr>
            <p:spPr bwMode="auto">
              <a:xfrm>
                <a:off x="761909" y="5599987"/>
                <a:ext cx="1325125" cy="17839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셋 별 이용현황 분석</a:t>
                </a: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/>
                </a:r>
                <a:b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- </a:t>
                </a: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최근 </a:t>
                </a: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3</a:t>
                </a: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년간 데이터셋 별 </a:t>
                </a: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                       </a:t>
                </a:r>
                <a:r>
                  <a:rPr lang="ko-KR" altLang="en-US" sz="1100" kern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서비스이용률</a:t>
                </a: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활용건수 등</a:t>
                </a:r>
                <a:endParaRPr lang="en-US" altLang="ko-KR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셋 별 보유데이터 관리항목 현행화 분석</a:t>
                </a:r>
                <a:endParaRPr lang="en-US" altLang="ko-KR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셋 별 샘플데이터 품질진단 분석 및 오류유형 도출</a:t>
                </a:r>
                <a:endParaRPr lang="en-US" altLang="ko-KR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셋 별 개선가이드 정리</a:t>
                </a:r>
                <a:endParaRPr lang="en-US" altLang="ko-KR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4489482" y="5296750"/>
              <a:ext cx="1756751" cy="3573148"/>
              <a:chOff x="675770" y="5149120"/>
              <a:chExt cx="1429079" cy="3759329"/>
            </a:xfrm>
          </p:grpSpPr>
          <p:sp>
            <p:nvSpPr>
              <p:cNvPr id="130" name="AutoShape 3"/>
              <p:cNvSpPr>
                <a:spLocks noChangeArrowheads="1"/>
              </p:cNvSpPr>
              <p:nvPr/>
            </p:nvSpPr>
            <p:spPr bwMode="auto">
              <a:xfrm flipV="1">
                <a:off x="675770" y="5583856"/>
                <a:ext cx="1411265" cy="3324593"/>
              </a:xfrm>
              <a:prstGeom prst="roundRect">
                <a:avLst>
                  <a:gd name="adj" fmla="val 3041"/>
                </a:avLst>
              </a:prstGeom>
              <a:solidFill>
                <a:schemeClr val="bg1"/>
              </a:solidFill>
              <a:ln w="9525" algn="ctr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round/>
                <a:headEnd/>
                <a:tailEnd/>
              </a:ln>
            </p:spPr>
            <p:txBody>
              <a:bodyPr rIns="36000" anchor="ctr"/>
              <a:lstStyle/>
              <a:p>
                <a:pPr marL="92063" indent="-92063" defTabSz="1042982" eaLnBrk="0" fontAlgn="auto" latinLnBrk="0" hangingPunct="0">
                  <a:lnSpc>
                    <a:spcPts val="11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Pct val="140000"/>
                  <a:buFont typeface="Wingdings" pitchFamily="2" charset="2"/>
                  <a:buChar char="§"/>
                  <a:defRPr/>
                </a:pPr>
                <a:endParaRPr kumimoji="0" lang="ko-KR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1" name="AutoShape 3"/>
              <p:cNvSpPr>
                <a:spLocks noChangeArrowheads="1"/>
              </p:cNvSpPr>
              <p:nvPr/>
            </p:nvSpPr>
            <p:spPr bwMode="auto">
              <a:xfrm>
                <a:off x="675770" y="5149120"/>
                <a:ext cx="1411265" cy="534700"/>
              </a:xfrm>
              <a:prstGeom prst="roundRect">
                <a:avLst>
                  <a:gd name="adj" fmla="val 3041"/>
                </a:avLst>
              </a:prstGeom>
              <a:solidFill>
                <a:schemeClr val="bg1"/>
              </a:solidFill>
              <a:ln w="9525" algn="ctr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round/>
                <a:headEnd/>
                <a:tailEnd/>
              </a:ln>
            </p:spPr>
            <p:txBody>
              <a:bodyPr rIns="36000" anchor="ctr"/>
              <a:lstStyle/>
              <a:p>
                <a:pPr marL="92063" indent="-92063" defTabSz="1042982" eaLnBrk="0" fontAlgn="auto" latinLnBrk="0" hangingPunct="0">
                  <a:lnSpc>
                    <a:spcPts val="11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Pct val="140000"/>
                  <a:buFont typeface="Wingdings" pitchFamily="2" charset="2"/>
                  <a:buChar char="§"/>
                  <a:defRPr/>
                </a:pPr>
                <a:endParaRPr kumimoji="0" lang="ko-KR" altLang="ko-KR" sz="9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2" name="Text Box 158"/>
              <p:cNvSpPr txBox="1">
                <a:spLocks noChangeArrowheads="1"/>
              </p:cNvSpPr>
              <p:nvPr/>
            </p:nvSpPr>
            <p:spPr bwMode="auto">
              <a:xfrm>
                <a:off x="766630" y="5152652"/>
                <a:ext cx="1338219" cy="483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pPr latinLnBrk="0">
                  <a:lnSpc>
                    <a:spcPct val="90000"/>
                  </a:lnSpc>
                  <a:buSzPct val="140000"/>
                  <a:tabLst>
                    <a:tab pos="5647923" algn="l"/>
                  </a:tabLst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보유데이터 목록 작성</a:t>
                </a:r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/</a:t>
                </a: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검토</a:t>
                </a:r>
              </a:p>
            </p:txBody>
          </p:sp>
          <p:sp>
            <p:nvSpPr>
              <p:cNvPr id="133" name="직사각형 132"/>
              <p:cNvSpPr/>
              <p:nvPr/>
            </p:nvSpPr>
            <p:spPr bwMode="auto">
              <a:xfrm>
                <a:off x="675770" y="5371900"/>
                <a:ext cx="113704" cy="653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 algn="ctr">
                <a:noFill/>
                <a:miter lim="800000"/>
                <a:headEnd/>
                <a:tailEnd/>
              </a:ln>
            </p:spPr>
            <p:txBody>
              <a:bodyPr wrap="none" anchor="ctr">
                <a:scene3d>
                  <a:camera prst="orthographicFront"/>
                  <a:lightRig rig="threePt" dir="t"/>
                </a:scene3d>
                <a:sp3d extrusionH="57150">
                  <a:bevelT w="0" h="38100"/>
                </a:sp3d>
              </a:bodyPr>
              <a:lstStyle/>
              <a:p>
                <a:pPr algn="ctr" latinLnBrk="0">
                  <a:buSzPct val="140000"/>
                  <a:defRPr/>
                </a:pPr>
                <a:endParaRPr lang="ko-KR" altLang="en-US" sz="1100" kern="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34" name="직사각형 127"/>
              <p:cNvSpPr>
                <a:spLocks noChangeArrowheads="1"/>
              </p:cNvSpPr>
              <p:nvPr/>
            </p:nvSpPr>
            <p:spPr bwMode="auto">
              <a:xfrm>
                <a:off x="761910" y="5642952"/>
                <a:ext cx="1232390" cy="8317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셋 별 보유데이터 관리 항목 작성 </a:t>
                </a: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/>
                </a:r>
                <a:b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- </a:t>
                </a: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공공데이터분류명</a:t>
                </a: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b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  </a:t>
                </a: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공공데이터명</a:t>
                </a: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담당자정보</a:t>
                </a: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b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</a:br>
                <a:r>
                  <a:rPr lang="en-US" altLang="ko-KR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  </a:t>
                </a: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제공여부 등</a:t>
                </a:r>
                <a:endParaRPr lang="en-US" altLang="ko-KR" sz="11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85719" indent="-85719" defTabSz="1076248" eaLnBrk="0" fontAlgn="ctr" latinLnBrk="0" hangingPunct="0">
                  <a:lnSpc>
                    <a:spcPts val="11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</a:pPr>
                <a:r>
                  <a:rPr lang="ko-KR" altLang="en-US" sz="11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 셋 별 보유데이터 목록 검토 및 보완</a:t>
                </a:r>
              </a:p>
            </p:txBody>
          </p:sp>
        </p:grpSp>
        <p:sp>
          <p:nvSpPr>
            <p:cNvPr id="110" name="object 35"/>
            <p:cNvSpPr/>
            <p:nvPr/>
          </p:nvSpPr>
          <p:spPr>
            <a:xfrm>
              <a:off x="427211" y="3771982"/>
              <a:ext cx="1575057" cy="10632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3" name="AutoShape 70" descr="1"/>
            <p:cNvSpPr>
              <a:spLocks noChangeArrowheads="1"/>
            </p:cNvSpPr>
            <p:nvPr/>
          </p:nvSpPr>
          <p:spPr bwMode="auto">
            <a:xfrm>
              <a:off x="4835299" y="3368824"/>
              <a:ext cx="1564779" cy="297356"/>
            </a:xfrm>
            <a:prstGeom prst="roundRect">
              <a:avLst>
                <a:gd name="adj" fmla="val 16667"/>
              </a:avLst>
            </a:prstGeom>
            <a:blipFill>
              <a:blip r:embed="rId2" cstate="print"/>
              <a:stretch>
                <a:fillRect/>
              </a:stretch>
            </a:blipFill>
            <a:ln w="28575" cmpd="thinThick"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34" tIns="45717" rIns="91434" bIns="45717" rtlCol="0" anchor="ctr"/>
            <a:lstStyle/>
            <a:p>
              <a:pPr algn="ctr" defTabSz="863539" latinLnBrk="0">
                <a:lnSpc>
                  <a:spcPct val="90000"/>
                </a:lnSpc>
                <a:buClr>
                  <a:srgbClr val="EEECE1"/>
                </a:buClr>
                <a:buSzPct val="80000"/>
                <a:tabLst>
                  <a:tab pos="814830" algn="l"/>
                </a:tabLst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갱신 보유데이터 목록</a:t>
              </a:r>
            </a:p>
          </p:txBody>
        </p:sp>
        <p:sp>
          <p:nvSpPr>
            <p:cNvPr id="114" name="object 35"/>
            <p:cNvSpPr/>
            <p:nvPr/>
          </p:nvSpPr>
          <p:spPr>
            <a:xfrm>
              <a:off x="4835299" y="3766794"/>
              <a:ext cx="1575057" cy="10632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394693" y="2052439"/>
            <a:ext cx="4700451" cy="4752528"/>
            <a:chOff x="489111" y="3718262"/>
            <a:chExt cx="6577736" cy="6101020"/>
          </a:xfrm>
        </p:grpSpPr>
        <p:sp>
          <p:nvSpPr>
            <p:cNvPr id="175" name="AutoShape 56"/>
            <p:cNvSpPr>
              <a:spLocks noChangeArrowheads="1"/>
            </p:cNvSpPr>
            <p:nvPr/>
          </p:nvSpPr>
          <p:spPr bwMode="auto">
            <a:xfrm>
              <a:off x="529461" y="8419548"/>
              <a:ext cx="2644832" cy="346179"/>
            </a:xfrm>
            <a:prstGeom prst="roundRect">
              <a:avLst>
                <a:gd name="adj" fmla="val 4569"/>
              </a:avLst>
            </a:prstGeom>
            <a:gradFill rotWithShape="1">
              <a:gsLst>
                <a:gs pos="0">
                  <a:srgbClr val="475E88"/>
                </a:gs>
                <a:gs pos="100000">
                  <a:srgbClr val="829BC0"/>
                </a:gs>
              </a:gsLst>
              <a:lin ang="5400000" scaled="1"/>
            </a:gradFill>
            <a:ln w="6350" algn="ctr">
              <a:solidFill>
                <a:srgbClr val="475E88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전문 자문위원회 활동</a:t>
              </a:r>
            </a:p>
          </p:txBody>
        </p:sp>
        <p:sp>
          <p:nvSpPr>
            <p:cNvPr id="176" name="AutoShape 56"/>
            <p:cNvSpPr>
              <a:spLocks noChangeArrowheads="1"/>
            </p:cNvSpPr>
            <p:nvPr/>
          </p:nvSpPr>
          <p:spPr bwMode="auto">
            <a:xfrm>
              <a:off x="3388755" y="8423426"/>
              <a:ext cx="3545133" cy="346179"/>
            </a:xfrm>
            <a:prstGeom prst="roundRect">
              <a:avLst>
                <a:gd name="adj" fmla="val 4569"/>
              </a:avLst>
            </a:prstGeom>
            <a:gradFill rotWithShape="1">
              <a:gsLst>
                <a:gs pos="0">
                  <a:srgbClr val="475E88"/>
                </a:gs>
                <a:gs pos="100000">
                  <a:srgbClr val="829BC0"/>
                </a:gs>
              </a:gsLst>
              <a:lin ang="5400000" scaled="1"/>
            </a:gradFill>
            <a:ln w="6350" algn="ctr">
              <a:solidFill>
                <a:srgbClr val="475E88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검증된 시각화 전문 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BI 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솔루션</a:t>
              </a:r>
            </a:p>
          </p:txBody>
        </p:sp>
        <p:sp>
          <p:nvSpPr>
            <p:cNvPr id="177" name="자유형 25"/>
            <p:cNvSpPr/>
            <p:nvPr/>
          </p:nvSpPr>
          <p:spPr>
            <a:xfrm>
              <a:off x="961787" y="7653437"/>
              <a:ext cx="5606686" cy="850764"/>
            </a:xfrm>
            <a:custGeom>
              <a:avLst/>
              <a:gdLst>
                <a:gd name="connsiteX0" fmla="*/ 0 w 1634870"/>
                <a:gd name="connsiteY0" fmla="*/ 779468 h 1558936"/>
                <a:gd name="connsiteX1" fmla="*/ 817435 w 1634870"/>
                <a:gd name="connsiteY1" fmla="*/ 0 h 1558936"/>
                <a:gd name="connsiteX2" fmla="*/ 1634870 w 1634870"/>
                <a:gd name="connsiteY2" fmla="*/ 779468 h 1558936"/>
                <a:gd name="connsiteX3" fmla="*/ 1489620 w 1634870"/>
                <a:gd name="connsiteY3" fmla="*/ 779468 h 1558936"/>
                <a:gd name="connsiteX4" fmla="*/ 1489620 w 1634870"/>
                <a:gd name="connsiteY4" fmla="*/ 1558936 h 1558936"/>
                <a:gd name="connsiteX5" fmla="*/ 145250 w 1634870"/>
                <a:gd name="connsiteY5" fmla="*/ 1558936 h 1558936"/>
                <a:gd name="connsiteX6" fmla="*/ 145250 w 1634870"/>
                <a:gd name="connsiteY6" fmla="*/ 779468 h 1558936"/>
                <a:gd name="connsiteX7" fmla="*/ 0 w 1634870"/>
                <a:gd name="connsiteY7" fmla="*/ 779468 h 1558936"/>
                <a:gd name="connsiteX0" fmla="*/ 1967708 w 3602578"/>
                <a:gd name="connsiteY0" fmla="*/ 779468 h 1571636"/>
                <a:gd name="connsiteX1" fmla="*/ 2785143 w 3602578"/>
                <a:gd name="connsiteY1" fmla="*/ 0 h 1571636"/>
                <a:gd name="connsiteX2" fmla="*/ 3602578 w 3602578"/>
                <a:gd name="connsiteY2" fmla="*/ 779468 h 1571636"/>
                <a:gd name="connsiteX3" fmla="*/ 3457328 w 3602578"/>
                <a:gd name="connsiteY3" fmla="*/ 779468 h 1571636"/>
                <a:gd name="connsiteX4" fmla="*/ 3457328 w 3602578"/>
                <a:gd name="connsiteY4" fmla="*/ 1558936 h 1571636"/>
                <a:gd name="connsiteX5" fmla="*/ 0 w 3602578"/>
                <a:gd name="connsiteY5" fmla="*/ 1571636 h 1571636"/>
                <a:gd name="connsiteX6" fmla="*/ 2112958 w 3602578"/>
                <a:gd name="connsiteY6" fmla="*/ 779468 h 1571636"/>
                <a:gd name="connsiteX7" fmla="*/ 1967708 w 3602578"/>
                <a:gd name="connsiteY7" fmla="*/ 779468 h 1571636"/>
                <a:gd name="connsiteX0" fmla="*/ 1967708 w 5536948"/>
                <a:gd name="connsiteY0" fmla="*/ 779468 h 1571636"/>
                <a:gd name="connsiteX1" fmla="*/ 2785143 w 5536948"/>
                <a:gd name="connsiteY1" fmla="*/ 0 h 1571636"/>
                <a:gd name="connsiteX2" fmla="*/ 3602578 w 5536948"/>
                <a:gd name="connsiteY2" fmla="*/ 779468 h 1571636"/>
                <a:gd name="connsiteX3" fmla="*/ 3457328 w 5536948"/>
                <a:gd name="connsiteY3" fmla="*/ 779468 h 1571636"/>
                <a:gd name="connsiteX4" fmla="*/ 5536948 w 5536948"/>
                <a:gd name="connsiteY4" fmla="*/ 1546236 h 1571636"/>
                <a:gd name="connsiteX5" fmla="*/ 0 w 5536948"/>
                <a:gd name="connsiteY5" fmla="*/ 1571636 h 1571636"/>
                <a:gd name="connsiteX6" fmla="*/ 2112958 w 5536948"/>
                <a:gd name="connsiteY6" fmla="*/ 779468 h 1571636"/>
                <a:gd name="connsiteX7" fmla="*/ 1967708 w 5536948"/>
                <a:gd name="connsiteY7" fmla="*/ 779468 h 1571636"/>
                <a:gd name="connsiteX0" fmla="*/ 1967708 w 5536948"/>
                <a:gd name="connsiteY0" fmla="*/ 779468 h 1571636"/>
                <a:gd name="connsiteX1" fmla="*/ 2785143 w 5536948"/>
                <a:gd name="connsiteY1" fmla="*/ 0 h 1571636"/>
                <a:gd name="connsiteX2" fmla="*/ 3602578 w 5536948"/>
                <a:gd name="connsiteY2" fmla="*/ 779468 h 1571636"/>
                <a:gd name="connsiteX3" fmla="*/ 3457328 w 5536948"/>
                <a:gd name="connsiteY3" fmla="*/ 779468 h 1571636"/>
                <a:gd name="connsiteX4" fmla="*/ 5536948 w 5536948"/>
                <a:gd name="connsiteY4" fmla="*/ 1546236 h 1571636"/>
                <a:gd name="connsiteX5" fmla="*/ 0 w 5536948"/>
                <a:gd name="connsiteY5" fmla="*/ 1571636 h 1571636"/>
                <a:gd name="connsiteX6" fmla="*/ 2112958 w 5536948"/>
                <a:gd name="connsiteY6" fmla="*/ 779468 h 1571636"/>
                <a:gd name="connsiteX7" fmla="*/ 1967708 w 5536948"/>
                <a:gd name="connsiteY7" fmla="*/ 779468 h 1571636"/>
                <a:gd name="connsiteX0" fmla="*/ 1967708 w 5536948"/>
                <a:gd name="connsiteY0" fmla="*/ 779468 h 1571636"/>
                <a:gd name="connsiteX1" fmla="*/ 2785143 w 5536948"/>
                <a:gd name="connsiteY1" fmla="*/ 0 h 1571636"/>
                <a:gd name="connsiteX2" fmla="*/ 3602578 w 5536948"/>
                <a:gd name="connsiteY2" fmla="*/ 779468 h 1571636"/>
                <a:gd name="connsiteX3" fmla="*/ 3457328 w 5536948"/>
                <a:gd name="connsiteY3" fmla="*/ 779468 h 1571636"/>
                <a:gd name="connsiteX4" fmla="*/ 5536948 w 5536948"/>
                <a:gd name="connsiteY4" fmla="*/ 1546236 h 1571636"/>
                <a:gd name="connsiteX5" fmla="*/ 0 w 5536948"/>
                <a:gd name="connsiteY5" fmla="*/ 1571636 h 1571636"/>
                <a:gd name="connsiteX6" fmla="*/ 2112958 w 5536948"/>
                <a:gd name="connsiteY6" fmla="*/ 779468 h 1571636"/>
                <a:gd name="connsiteX7" fmla="*/ 1967708 w 5536948"/>
                <a:gd name="connsiteY7" fmla="*/ 779468 h 1571636"/>
                <a:gd name="connsiteX0" fmla="*/ 1967708 w 5536948"/>
                <a:gd name="connsiteY0" fmla="*/ 779468 h 1571636"/>
                <a:gd name="connsiteX1" fmla="*/ 2785143 w 5536948"/>
                <a:gd name="connsiteY1" fmla="*/ 0 h 1571636"/>
                <a:gd name="connsiteX2" fmla="*/ 3602578 w 5536948"/>
                <a:gd name="connsiteY2" fmla="*/ 779468 h 1571636"/>
                <a:gd name="connsiteX3" fmla="*/ 3457328 w 5536948"/>
                <a:gd name="connsiteY3" fmla="*/ 779468 h 1571636"/>
                <a:gd name="connsiteX4" fmla="*/ 5536948 w 5536948"/>
                <a:gd name="connsiteY4" fmla="*/ 1546236 h 1571636"/>
                <a:gd name="connsiteX5" fmla="*/ 0 w 5536948"/>
                <a:gd name="connsiteY5" fmla="*/ 1571636 h 1571636"/>
                <a:gd name="connsiteX6" fmla="*/ 2112958 w 5536948"/>
                <a:gd name="connsiteY6" fmla="*/ 779468 h 1571636"/>
                <a:gd name="connsiteX7" fmla="*/ 1967708 w 5536948"/>
                <a:gd name="connsiteY7" fmla="*/ 779468 h 1571636"/>
                <a:gd name="connsiteX0" fmla="*/ 1967708 w 5536948"/>
                <a:gd name="connsiteY0" fmla="*/ 779468 h 1571636"/>
                <a:gd name="connsiteX1" fmla="*/ 2785143 w 5536948"/>
                <a:gd name="connsiteY1" fmla="*/ 0 h 1571636"/>
                <a:gd name="connsiteX2" fmla="*/ 3602578 w 5536948"/>
                <a:gd name="connsiteY2" fmla="*/ 779468 h 1571636"/>
                <a:gd name="connsiteX3" fmla="*/ 3457328 w 5536948"/>
                <a:gd name="connsiteY3" fmla="*/ 779468 h 1571636"/>
                <a:gd name="connsiteX4" fmla="*/ 5536948 w 5536948"/>
                <a:gd name="connsiteY4" fmla="*/ 1546236 h 1571636"/>
                <a:gd name="connsiteX5" fmla="*/ 0 w 5536948"/>
                <a:gd name="connsiteY5" fmla="*/ 1571636 h 1571636"/>
                <a:gd name="connsiteX6" fmla="*/ 2112958 w 5536948"/>
                <a:gd name="connsiteY6" fmla="*/ 779468 h 1571636"/>
                <a:gd name="connsiteX7" fmla="*/ 1967708 w 5536948"/>
                <a:gd name="connsiteY7" fmla="*/ 779468 h 1571636"/>
                <a:gd name="connsiteX0" fmla="*/ 1967708 w 5536948"/>
                <a:gd name="connsiteY0" fmla="*/ 779468 h 1571636"/>
                <a:gd name="connsiteX1" fmla="*/ 2785143 w 5536948"/>
                <a:gd name="connsiteY1" fmla="*/ 0 h 1571636"/>
                <a:gd name="connsiteX2" fmla="*/ 3602578 w 5536948"/>
                <a:gd name="connsiteY2" fmla="*/ 779468 h 1571636"/>
                <a:gd name="connsiteX3" fmla="*/ 3457328 w 5536948"/>
                <a:gd name="connsiteY3" fmla="*/ 779468 h 1571636"/>
                <a:gd name="connsiteX4" fmla="*/ 5536948 w 5536948"/>
                <a:gd name="connsiteY4" fmla="*/ 1546236 h 1571636"/>
                <a:gd name="connsiteX5" fmla="*/ 0 w 5536948"/>
                <a:gd name="connsiteY5" fmla="*/ 1571636 h 1571636"/>
                <a:gd name="connsiteX6" fmla="*/ 2112958 w 5536948"/>
                <a:gd name="connsiteY6" fmla="*/ 779468 h 1571636"/>
                <a:gd name="connsiteX7" fmla="*/ 1967708 w 5536948"/>
                <a:gd name="connsiteY7" fmla="*/ 779468 h 1571636"/>
                <a:gd name="connsiteX0" fmla="*/ 1967708 w 5536948"/>
                <a:gd name="connsiteY0" fmla="*/ 779468 h 1571636"/>
                <a:gd name="connsiteX1" fmla="*/ 2785143 w 5536948"/>
                <a:gd name="connsiteY1" fmla="*/ 0 h 1571636"/>
                <a:gd name="connsiteX2" fmla="*/ 3602578 w 5536948"/>
                <a:gd name="connsiteY2" fmla="*/ 779468 h 1571636"/>
                <a:gd name="connsiteX3" fmla="*/ 3457328 w 5536948"/>
                <a:gd name="connsiteY3" fmla="*/ 779468 h 1571636"/>
                <a:gd name="connsiteX4" fmla="*/ 5536948 w 5536948"/>
                <a:gd name="connsiteY4" fmla="*/ 1546236 h 1571636"/>
                <a:gd name="connsiteX5" fmla="*/ 0 w 5536948"/>
                <a:gd name="connsiteY5" fmla="*/ 1571636 h 1571636"/>
                <a:gd name="connsiteX6" fmla="*/ 2163762 w 5536948"/>
                <a:gd name="connsiteY6" fmla="*/ 769499 h 1571636"/>
                <a:gd name="connsiteX7" fmla="*/ 1967708 w 5536948"/>
                <a:gd name="connsiteY7" fmla="*/ 779468 h 1571636"/>
                <a:gd name="connsiteX0" fmla="*/ 1967708 w 5536948"/>
                <a:gd name="connsiteY0" fmla="*/ 779468 h 1571636"/>
                <a:gd name="connsiteX1" fmla="*/ 2785143 w 5536948"/>
                <a:gd name="connsiteY1" fmla="*/ 0 h 1571636"/>
                <a:gd name="connsiteX2" fmla="*/ 3602578 w 5536948"/>
                <a:gd name="connsiteY2" fmla="*/ 779468 h 1571636"/>
                <a:gd name="connsiteX3" fmla="*/ 3314448 w 5536948"/>
                <a:gd name="connsiteY3" fmla="*/ 769499 h 1571636"/>
                <a:gd name="connsiteX4" fmla="*/ 5536948 w 5536948"/>
                <a:gd name="connsiteY4" fmla="*/ 1546236 h 1571636"/>
                <a:gd name="connsiteX5" fmla="*/ 0 w 5536948"/>
                <a:gd name="connsiteY5" fmla="*/ 1571636 h 1571636"/>
                <a:gd name="connsiteX6" fmla="*/ 2163762 w 5536948"/>
                <a:gd name="connsiteY6" fmla="*/ 769499 h 1571636"/>
                <a:gd name="connsiteX7" fmla="*/ 1967708 w 5536948"/>
                <a:gd name="connsiteY7" fmla="*/ 779468 h 1571636"/>
                <a:gd name="connsiteX0" fmla="*/ 1967708 w 5536948"/>
                <a:gd name="connsiteY0" fmla="*/ 779468 h 1571636"/>
                <a:gd name="connsiteX1" fmla="*/ 2785143 w 5536948"/>
                <a:gd name="connsiteY1" fmla="*/ 0 h 1571636"/>
                <a:gd name="connsiteX2" fmla="*/ 3602578 w 5536948"/>
                <a:gd name="connsiteY2" fmla="*/ 779468 h 1571636"/>
                <a:gd name="connsiteX3" fmla="*/ 3314448 w 5536948"/>
                <a:gd name="connsiteY3" fmla="*/ 769499 h 1571636"/>
                <a:gd name="connsiteX4" fmla="*/ 5536948 w 5536948"/>
                <a:gd name="connsiteY4" fmla="*/ 1546236 h 1571636"/>
                <a:gd name="connsiteX5" fmla="*/ 0 w 5536948"/>
                <a:gd name="connsiteY5" fmla="*/ 1571636 h 1571636"/>
                <a:gd name="connsiteX6" fmla="*/ 2214566 w 5536948"/>
                <a:gd name="connsiteY6" fmla="*/ 779487 h 1571636"/>
                <a:gd name="connsiteX7" fmla="*/ 1967708 w 5536948"/>
                <a:gd name="connsiteY7" fmla="*/ 779468 h 1571636"/>
                <a:gd name="connsiteX0" fmla="*/ 1967708 w 5536948"/>
                <a:gd name="connsiteY0" fmla="*/ 779468 h 1571636"/>
                <a:gd name="connsiteX1" fmla="*/ 2785143 w 5536948"/>
                <a:gd name="connsiteY1" fmla="*/ 0 h 1571636"/>
                <a:gd name="connsiteX2" fmla="*/ 3602578 w 5536948"/>
                <a:gd name="connsiteY2" fmla="*/ 779468 h 1571636"/>
                <a:gd name="connsiteX3" fmla="*/ 3360482 w 5536948"/>
                <a:gd name="connsiteY3" fmla="*/ 779487 h 1571636"/>
                <a:gd name="connsiteX4" fmla="*/ 5536948 w 5536948"/>
                <a:gd name="connsiteY4" fmla="*/ 1546236 h 1571636"/>
                <a:gd name="connsiteX5" fmla="*/ 0 w 5536948"/>
                <a:gd name="connsiteY5" fmla="*/ 1571636 h 1571636"/>
                <a:gd name="connsiteX6" fmla="*/ 2214566 w 5536948"/>
                <a:gd name="connsiteY6" fmla="*/ 779487 h 1571636"/>
                <a:gd name="connsiteX7" fmla="*/ 1967708 w 5536948"/>
                <a:gd name="connsiteY7" fmla="*/ 779468 h 157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36948" h="1571636">
                  <a:moveTo>
                    <a:pt x="1967708" y="779468"/>
                  </a:moveTo>
                  <a:lnTo>
                    <a:pt x="2785143" y="0"/>
                  </a:lnTo>
                  <a:lnTo>
                    <a:pt x="3602578" y="779468"/>
                  </a:lnTo>
                  <a:lnTo>
                    <a:pt x="3360482" y="779487"/>
                  </a:lnTo>
                  <a:cubicBezTo>
                    <a:pt x="3644097" y="1320832"/>
                    <a:pt x="4588139" y="1512899"/>
                    <a:pt x="5536948" y="1546236"/>
                  </a:cubicBezTo>
                  <a:lnTo>
                    <a:pt x="0" y="1571636"/>
                  </a:lnTo>
                  <a:cubicBezTo>
                    <a:pt x="858321" y="1491732"/>
                    <a:pt x="2046831" y="1302309"/>
                    <a:pt x="2214566" y="779487"/>
                  </a:cubicBezTo>
                  <a:lnTo>
                    <a:pt x="1967708" y="7794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30000">
                  <a:schemeClr val="tx2">
                    <a:lumMod val="20000"/>
                    <a:lumOff val="80000"/>
                  </a:schemeClr>
                </a:gs>
                <a:gs pos="70000">
                  <a:schemeClr val="tx2">
                    <a:lumMod val="40000"/>
                    <a:lumOff val="6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178" name="그룹 177"/>
            <p:cNvGrpSpPr/>
            <p:nvPr/>
          </p:nvGrpSpPr>
          <p:grpSpPr>
            <a:xfrm>
              <a:off x="489111" y="3718262"/>
              <a:ext cx="6572329" cy="4257288"/>
              <a:chOff x="611035" y="3961061"/>
              <a:chExt cx="6572329" cy="4257288"/>
            </a:xfrm>
          </p:grpSpPr>
          <p:sp>
            <p:nvSpPr>
              <p:cNvPr id="188" name="직사각형 187"/>
              <p:cNvSpPr/>
              <p:nvPr/>
            </p:nvSpPr>
            <p:spPr>
              <a:xfrm>
                <a:off x="4666871" y="4243576"/>
                <a:ext cx="1010067" cy="178373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2086182" y="4254553"/>
                <a:ext cx="2117222" cy="30891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632097" y="4238488"/>
                <a:ext cx="1040513" cy="309570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1" name="Freeform 877"/>
              <p:cNvSpPr>
                <a:spLocks/>
              </p:cNvSpPr>
              <p:nvPr/>
            </p:nvSpPr>
            <p:spPr bwMode="auto">
              <a:xfrm rot="5400000">
                <a:off x="1271716" y="4554034"/>
                <a:ext cx="1179273" cy="417493"/>
              </a:xfrm>
              <a:custGeom>
                <a:avLst/>
                <a:gdLst>
                  <a:gd name="T0" fmla="*/ 211 w 1445"/>
                  <a:gd name="T1" fmla="*/ 408 h 408"/>
                  <a:gd name="T2" fmla="*/ 388 w 1445"/>
                  <a:gd name="T3" fmla="*/ 184 h 408"/>
                  <a:gd name="T4" fmla="*/ 0 w 1445"/>
                  <a:gd name="T5" fmla="*/ 264 h 408"/>
                  <a:gd name="T6" fmla="*/ 722 w 1445"/>
                  <a:gd name="T7" fmla="*/ 0 h 408"/>
                  <a:gd name="T8" fmla="*/ 1437 w 1445"/>
                  <a:gd name="T9" fmla="*/ 264 h 408"/>
                  <a:gd name="T10" fmla="*/ 1053 w 1445"/>
                  <a:gd name="T11" fmla="*/ 182 h 408"/>
                  <a:gd name="T12" fmla="*/ 1237 w 1445"/>
                  <a:gd name="T13" fmla="*/ 408 h 408"/>
                  <a:gd name="T14" fmla="*/ 211 w 1445"/>
                  <a:gd name="T15" fmla="*/ 408 h 4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45" h="408">
                    <a:moveTo>
                      <a:pt x="211" y="408"/>
                    </a:moveTo>
                    <a:lnTo>
                      <a:pt x="388" y="184"/>
                    </a:lnTo>
                    <a:lnTo>
                      <a:pt x="0" y="264"/>
                    </a:lnTo>
                    <a:lnTo>
                      <a:pt x="725" y="0"/>
                    </a:lnTo>
                    <a:lnTo>
                      <a:pt x="1445" y="264"/>
                    </a:lnTo>
                    <a:lnTo>
                      <a:pt x="1061" y="182"/>
                    </a:lnTo>
                    <a:lnTo>
                      <a:pt x="1245" y="408"/>
                    </a:lnTo>
                    <a:lnTo>
                      <a:pt x="211" y="40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>
                <a:outerShdw dist="25400" dir="16200000" algn="ctr" rotWithShape="0">
                  <a:schemeClr val="bg1"/>
                </a:outerShdw>
              </a:effectLst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192" name="Picture 351" descr="db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284" y="4355233"/>
                <a:ext cx="571610" cy="417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3" name="TextBox 192"/>
              <p:cNvSpPr txBox="1"/>
              <p:nvPr/>
            </p:nvSpPr>
            <p:spPr>
              <a:xfrm>
                <a:off x="611035" y="4816094"/>
                <a:ext cx="1104113" cy="316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사이트 정보</a:t>
                </a:r>
              </a:p>
            </p:txBody>
          </p:sp>
          <p:pic>
            <p:nvPicPr>
              <p:cNvPr id="194" name="Picture 351" descr="db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284" y="5097276"/>
                <a:ext cx="571610" cy="417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5" name="TextBox 194"/>
              <p:cNvSpPr txBox="1"/>
              <p:nvPr/>
            </p:nvSpPr>
            <p:spPr>
              <a:xfrm>
                <a:off x="689546" y="5558138"/>
                <a:ext cx="947086" cy="316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기관 정보</a:t>
                </a:r>
              </a:p>
            </p:txBody>
          </p:sp>
          <p:pic>
            <p:nvPicPr>
              <p:cNvPr id="196" name="Picture 351" descr="db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284" y="5839319"/>
                <a:ext cx="571610" cy="417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7" name="TextBox 196"/>
              <p:cNvSpPr txBox="1"/>
              <p:nvPr/>
            </p:nvSpPr>
            <p:spPr>
              <a:xfrm>
                <a:off x="611035" y="6256093"/>
                <a:ext cx="1104113" cy="316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err="1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콘텐츠</a:t>
                </a:r>
                <a:r>
                  <a:rPr lang="ko-KR" altLang="en-US" sz="10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정보</a:t>
                </a:r>
              </a:p>
            </p:txBody>
          </p:sp>
          <p:pic>
            <p:nvPicPr>
              <p:cNvPr id="198" name="Picture 351" descr="db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284" y="6581362"/>
                <a:ext cx="571610" cy="417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9" name="TextBox 198"/>
              <p:cNvSpPr txBox="1"/>
              <p:nvPr/>
            </p:nvSpPr>
            <p:spPr>
              <a:xfrm>
                <a:off x="689546" y="7042220"/>
                <a:ext cx="947086" cy="316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분류 체계</a:t>
                </a:r>
              </a:p>
            </p:txBody>
          </p:sp>
          <p:sp>
            <p:nvSpPr>
              <p:cNvPr id="200" name="AutoShape 56"/>
              <p:cNvSpPr>
                <a:spLocks noChangeArrowheads="1"/>
              </p:cNvSpPr>
              <p:nvPr/>
            </p:nvSpPr>
            <p:spPr bwMode="auto">
              <a:xfrm>
                <a:off x="2099688" y="3962336"/>
                <a:ext cx="2103716" cy="280809"/>
              </a:xfrm>
              <a:prstGeom prst="roundRect">
                <a:avLst>
                  <a:gd name="adj" fmla="val 4569"/>
                </a:avLst>
              </a:prstGeom>
              <a:gradFill rotWithShape="1">
                <a:gsLst>
                  <a:gs pos="0">
                    <a:srgbClr val="475E88"/>
                  </a:gs>
                  <a:gs pos="100000">
                    <a:srgbClr val="829BC0"/>
                  </a:gs>
                </a:gsLst>
                <a:lin ang="5400000" scaled="1"/>
              </a:gradFill>
              <a:ln w="6350" algn="ctr">
                <a:solidFill>
                  <a:srgbClr val="475E88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대상선정</a:t>
                </a:r>
                <a:endParaRPr lang="ko-KR" altLang="ko-KR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1" name="AutoShape 56"/>
              <p:cNvSpPr>
                <a:spLocks noChangeArrowheads="1"/>
              </p:cNvSpPr>
              <p:nvPr/>
            </p:nvSpPr>
            <p:spPr bwMode="auto">
              <a:xfrm>
                <a:off x="651385" y="3961062"/>
                <a:ext cx="1018058" cy="272169"/>
              </a:xfrm>
              <a:prstGeom prst="roundRect">
                <a:avLst>
                  <a:gd name="adj" fmla="val 4569"/>
                </a:avLst>
              </a:prstGeom>
              <a:gradFill rotWithShape="1">
                <a:gsLst>
                  <a:gs pos="0">
                    <a:srgbClr val="475E88"/>
                  </a:gs>
                  <a:gs pos="100000">
                    <a:srgbClr val="829BC0"/>
                  </a:gs>
                </a:gsLst>
                <a:lin ang="5400000" scaled="1"/>
              </a:gradFill>
              <a:ln w="6350" algn="ctr">
                <a:solidFill>
                  <a:srgbClr val="475E88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자료수집</a:t>
                </a:r>
              </a:p>
            </p:txBody>
          </p:sp>
          <p:grpSp>
            <p:nvGrpSpPr>
              <p:cNvPr id="202" name="그룹 201"/>
              <p:cNvGrpSpPr/>
              <p:nvPr/>
            </p:nvGrpSpPr>
            <p:grpSpPr>
              <a:xfrm>
                <a:off x="2132607" y="4431205"/>
                <a:ext cx="1810626" cy="2760826"/>
                <a:chOff x="4843020" y="4137109"/>
                <a:chExt cx="2203176" cy="3171990"/>
              </a:xfrm>
            </p:grpSpPr>
            <p:grpSp>
              <p:nvGrpSpPr>
                <p:cNvPr id="248" name="그룹 247"/>
                <p:cNvGrpSpPr/>
                <p:nvPr/>
              </p:nvGrpSpPr>
              <p:grpSpPr>
                <a:xfrm>
                  <a:off x="6603999" y="4137109"/>
                  <a:ext cx="442197" cy="3171990"/>
                  <a:chOff x="3144211" y="4218424"/>
                  <a:chExt cx="379788" cy="2993180"/>
                </a:xfrm>
              </p:grpSpPr>
              <p:sp>
                <p:nvSpPr>
                  <p:cNvPr id="258" name="갈매기형 수장 140"/>
                  <p:cNvSpPr/>
                  <p:nvPr/>
                </p:nvSpPr>
                <p:spPr>
                  <a:xfrm rot="5400000">
                    <a:off x="2774947" y="4591575"/>
                    <a:ext cx="1122203" cy="375901"/>
                  </a:xfrm>
                  <a:prstGeom prst="chevron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226"/>
                    <a:r>
                      <a:rPr lang="ko-KR" altLang="en-US" sz="1000" b="1" spc="-100" dirty="0">
                        <a:ln w="0">
                          <a:solidFill>
                            <a:schemeClr val="bg1">
                              <a:lumMod val="9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중요도</a:t>
                    </a:r>
                  </a:p>
                </p:txBody>
              </p:sp>
              <p:sp>
                <p:nvSpPr>
                  <p:cNvPr id="259" name="갈매기형 수장 141"/>
                  <p:cNvSpPr/>
                  <p:nvPr/>
                </p:nvSpPr>
                <p:spPr>
                  <a:xfrm rot="5400000">
                    <a:off x="2815771" y="5510866"/>
                    <a:ext cx="1040556" cy="375901"/>
                  </a:xfrm>
                  <a:prstGeom prst="chevron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226"/>
                    <a:r>
                      <a:rPr lang="ko-KR" altLang="en-US" sz="1000" b="1" spc="-100" dirty="0">
                        <a:ln w="0">
                          <a:solidFill>
                            <a:schemeClr val="bg1">
                              <a:lumMod val="9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유용성</a:t>
                    </a:r>
                  </a:p>
                </p:txBody>
              </p:sp>
              <p:sp>
                <p:nvSpPr>
                  <p:cNvPr id="260" name="갈매기형 수장 142"/>
                  <p:cNvSpPr/>
                  <p:nvPr/>
                </p:nvSpPr>
                <p:spPr>
                  <a:xfrm rot="5400000">
                    <a:off x="2756136" y="6443741"/>
                    <a:ext cx="1155938" cy="379788"/>
                  </a:xfrm>
                  <a:prstGeom prst="chevron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226"/>
                    <a:r>
                      <a:rPr lang="ko-KR" altLang="en-US" sz="1000" b="1" spc="-100" dirty="0" smtClean="0">
                        <a:ln w="0">
                          <a:solidFill>
                            <a:schemeClr val="bg1">
                              <a:lumMod val="95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rPr>
                      <a:t>신뢰도</a:t>
                    </a:r>
                    <a:endParaRPr lang="ko-KR" altLang="en-US" sz="1000" b="1" spc="-100" dirty="0">
                      <a:ln w="0">
                        <a:solidFill>
                          <a:schemeClr val="bg1">
                            <a:lumMod val="9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  <p:sp>
              <p:nvSpPr>
                <p:cNvPr id="249" name="순서도: 판단 248"/>
                <p:cNvSpPr/>
                <p:nvPr/>
              </p:nvSpPr>
              <p:spPr>
                <a:xfrm>
                  <a:off x="5003024" y="5113446"/>
                  <a:ext cx="1213004" cy="520038"/>
                </a:xfrm>
                <a:prstGeom prst="flowChartDecisi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50" name="직사각형 249"/>
                <p:cNvSpPr/>
                <p:nvPr/>
              </p:nvSpPr>
              <p:spPr>
                <a:xfrm>
                  <a:off x="4844367" y="4434578"/>
                  <a:ext cx="1028931" cy="36933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251" name="직사각형 250"/>
                <p:cNvSpPr/>
                <p:nvPr/>
              </p:nvSpPr>
              <p:spPr>
                <a:xfrm>
                  <a:off x="4843020" y="5863561"/>
                  <a:ext cx="1241006" cy="46159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데이터</a:t>
                  </a:r>
                  <a:endParaRPr lang="en-US" altLang="ko-KR" sz="9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  <a:p>
                  <a:pPr algn="ctr"/>
                  <a:r>
                    <a:rPr lang="ko-KR" altLang="en-US" sz="900" dirty="0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신뢰판단</a:t>
                  </a:r>
                </a:p>
              </p:txBody>
            </p:sp>
            <p:cxnSp>
              <p:nvCxnSpPr>
                <p:cNvPr id="252" name="연결선: 꺾임 211"/>
                <p:cNvCxnSpPr>
                  <a:stCxn id="250" idx="2"/>
                  <a:endCxn id="249" idx="0"/>
                </p:cNvCxnSpPr>
                <p:nvPr/>
              </p:nvCxnSpPr>
              <p:spPr>
                <a:xfrm rot="16200000" flipH="1">
                  <a:off x="5329411" y="4833331"/>
                  <a:ext cx="309536" cy="250693"/>
                </a:xfrm>
                <a:prstGeom prst="bentConnector3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연결선: 꺾임 212"/>
                <p:cNvCxnSpPr>
                  <a:stCxn id="249" idx="2"/>
                  <a:endCxn id="251" idx="0"/>
                </p:cNvCxnSpPr>
                <p:nvPr/>
              </p:nvCxnSpPr>
              <p:spPr>
                <a:xfrm rot="5400000">
                  <a:off x="5421488" y="5675521"/>
                  <a:ext cx="230077" cy="146004"/>
                </a:xfrm>
                <a:prstGeom prst="bentConnector3">
                  <a:avLst>
                    <a:gd name="adj1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4" name="순서도: 판단 253"/>
                <p:cNvSpPr/>
                <p:nvPr/>
              </p:nvSpPr>
              <p:spPr>
                <a:xfrm>
                  <a:off x="4930023" y="6549500"/>
                  <a:ext cx="1213004" cy="520039"/>
                </a:xfrm>
                <a:prstGeom prst="flowChartDecisi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cxnSp>
              <p:nvCxnSpPr>
                <p:cNvPr id="255" name="연결선: 꺾임 214"/>
                <p:cNvCxnSpPr>
                  <a:stCxn id="249" idx="3"/>
                  <a:endCxn id="250" idx="0"/>
                </p:cNvCxnSpPr>
                <p:nvPr/>
              </p:nvCxnSpPr>
              <p:spPr>
                <a:xfrm flipH="1" flipV="1">
                  <a:off x="5358833" y="4434578"/>
                  <a:ext cx="857195" cy="938887"/>
                </a:xfrm>
                <a:prstGeom prst="bentConnector4">
                  <a:avLst>
                    <a:gd name="adj1" fmla="val -13334"/>
                    <a:gd name="adj2" fmla="val 124348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연결선: 꺾임 215"/>
                <p:cNvCxnSpPr>
                  <a:stCxn id="251" idx="2"/>
                  <a:endCxn id="254" idx="0"/>
                </p:cNvCxnSpPr>
                <p:nvPr/>
              </p:nvCxnSpPr>
              <p:spPr>
                <a:xfrm rot="16200000" flipH="1">
                  <a:off x="5387854" y="6400826"/>
                  <a:ext cx="224341" cy="73003"/>
                </a:xfrm>
                <a:prstGeom prst="bentConnector3">
                  <a:avLst>
                    <a:gd name="adj1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연결선: 꺾임 216"/>
                <p:cNvCxnSpPr>
                  <a:stCxn id="254" idx="3"/>
                  <a:endCxn id="250" idx="0"/>
                </p:cNvCxnSpPr>
                <p:nvPr/>
              </p:nvCxnSpPr>
              <p:spPr>
                <a:xfrm flipH="1" flipV="1">
                  <a:off x="5358833" y="4434578"/>
                  <a:ext cx="784194" cy="2374941"/>
                </a:xfrm>
                <a:prstGeom prst="bentConnector4">
                  <a:avLst>
                    <a:gd name="adj1" fmla="val -49637"/>
                    <a:gd name="adj2" fmla="val 114197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3" name="AutoShape 56"/>
              <p:cNvSpPr>
                <a:spLocks noChangeArrowheads="1"/>
              </p:cNvSpPr>
              <p:nvPr/>
            </p:nvSpPr>
            <p:spPr bwMode="auto">
              <a:xfrm>
                <a:off x="4667155" y="3961061"/>
                <a:ext cx="1004172" cy="282514"/>
              </a:xfrm>
              <a:prstGeom prst="roundRect">
                <a:avLst>
                  <a:gd name="adj" fmla="val 4569"/>
                </a:avLst>
              </a:prstGeom>
              <a:gradFill rotWithShape="1">
                <a:gsLst>
                  <a:gs pos="0">
                    <a:srgbClr val="475E88"/>
                  </a:gs>
                  <a:gs pos="100000">
                    <a:srgbClr val="829BC0"/>
                  </a:gs>
                </a:gsLst>
                <a:lin ang="5400000" scaled="1"/>
              </a:gradFill>
              <a:ln w="6350" algn="ctr">
                <a:solidFill>
                  <a:srgbClr val="475E88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유형분석</a:t>
                </a:r>
                <a:endParaRPr lang="ko-KR" altLang="ko-KR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4" name="모서리가 둥근 직사각형 16"/>
              <p:cNvSpPr/>
              <p:nvPr/>
            </p:nvSpPr>
            <p:spPr bwMode="auto">
              <a:xfrm>
                <a:off x="4722581" y="4347890"/>
                <a:ext cx="880572" cy="351019"/>
              </a:xfrm>
              <a:prstGeom prst="roundRect">
                <a:avLst>
                  <a:gd name="adj" fmla="val 7843"/>
                </a:avLst>
              </a:prstGeom>
              <a:gradFill>
                <a:gsLst>
                  <a:gs pos="83000">
                    <a:schemeClr val="bg1"/>
                  </a:gs>
                  <a:gs pos="100000">
                    <a:srgbClr val="EAEAEA"/>
                  </a:gs>
                </a:gsLst>
                <a:lin ang="5400000" scaled="1"/>
              </a:gradFill>
              <a:ln w="9525" algn="ctr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E4E8E6"/>
                </a:outerShdw>
              </a:effectLst>
            </p:spPr>
            <p:txBody>
              <a:bodyPr lIns="91428" tIns="71992" rIns="91428" bIns="45714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10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데이터 원천</a:t>
                </a:r>
              </a:p>
            </p:txBody>
          </p:sp>
          <p:sp>
            <p:nvSpPr>
              <p:cNvPr id="205" name="모서리가 둥근 직사각형 16"/>
              <p:cNvSpPr/>
              <p:nvPr/>
            </p:nvSpPr>
            <p:spPr bwMode="auto">
              <a:xfrm>
                <a:off x="4722581" y="4752564"/>
                <a:ext cx="880572" cy="361251"/>
              </a:xfrm>
              <a:prstGeom prst="roundRect">
                <a:avLst>
                  <a:gd name="adj" fmla="val 7843"/>
                </a:avLst>
              </a:prstGeom>
              <a:gradFill>
                <a:gsLst>
                  <a:gs pos="83000">
                    <a:schemeClr val="bg1"/>
                  </a:gs>
                  <a:gs pos="100000">
                    <a:srgbClr val="EAEAEA"/>
                  </a:gs>
                </a:gsLst>
                <a:lin ang="5400000" scaled="1"/>
              </a:gradFill>
              <a:ln w="9525" algn="ctr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E4E8E6"/>
                </a:outerShdw>
              </a:effectLst>
            </p:spPr>
            <p:txBody>
              <a:bodyPr lIns="91428" tIns="71992" rIns="91428" bIns="45714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10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갱신</a:t>
                </a:r>
                <a:endParaRPr lang="en-US" altLang="ko-KR" sz="10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endParaRPr>
              </a:p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10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주기</a:t>
                </a:r>
              </a:p>
            </p:txBody>
          </p:sp>
          <p:sp>
            <p:nvSpPr>
              <p:cNvPr id="206" name="모서리가 둥근 직사각형 16"/>
              <p:cNvSpPr/>
              <p:nvPr/>
            </p:nvSpPr>
            <p:spPr bwMode="auto">
              <a:xfrm>
                <a:off x="4722581" y="5150288"/>
                <a:ext cx="880572" cy="378151"/>
              </a:xfrm>
              <a:prstGeom prst="roundRect">
                <a:avLst>
                  <a:gd name="adj" fmla="val 7843"/>
                </a:avLst>
              </a:prstGeom>
              <a:gradFill>
                <a:gsLst>
                  <a:gs pos="83000">
                    <a:schemeClr val="bg1"/>
                  </a:gs>
                  <a:gs pos="100000">
                    <a:srgbClr val="EAEAEA"/>
                  </a:gs>
                </a:gsLst>
                <a:lin ang="5400000" scaled="1"/>
              </a:gradFill>
              <a:ln w="9525" algn="ctr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E4E8E6"/>
                </a:outerShdw>
              </a:effectLst>
            </p:spPr>
            <p:txBody>
              <a:bodyPr lIns="91428" tIns="71992" rIns="91428" bIns="45714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10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데이터타입</a:t>
                </a:r>
              </a:p>
            </p:txBody>
          </p:sp>
          <p:sp>
            <p:nvSpPr>
              <p:cNvPr id="207" name="모서리가 둥근 직사각형 16"/>
              <p:cNvSpPr/>
              <p:nvPr/>
            </p:nvSpPr>
            <p:spPr bwMode="auto">
              <a:xfrm>
                <a:off x="4731618" y="5573897"/>
                <a:ext cx="880572" cy="386943"/>
              </a:xfrm>
              <a:prstGeom prst="roundRect">
                <a:avLst>
                  <a:gd name="adj" fmla="val 7843"/>
                </a:avLst>
              </a:prstGeom>
              <a:gradFill>
                <a:gsLst>
                  <a:gs pos="83000">
                    <a:schemeClr val="bg1"/>
                  </a:gs>
                  <a:gs pos="100000">
                    <a:srgbClr val="EAEAEA"/>
                  </a:gs>
                </a:gsLst>
                <a:lin ang="5400000" scaled="1"/>
              </a:gradFill>
              <a:ln w="9525" algn="ctr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E4E8E6"/>
                </a:outerShdw>
              </a:effectLst>
            </p:spPr>
            <p:txBody>
              <a:bodyPr lIns="91428" tIns="71992" rIns="91428" bIns="45714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10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공개</a:t>
                </a:r>
                <a:endParaRPr lang="en-US" altLang="ko-KR" sz="10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endParaRPr>
              </a:p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10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범위</a:t>
                </a:r>
              </a:p>
            </p:txBody>
          </p:sp>
          <p:sp>
            <p:nvSpPr>
              <p:cNvPr id="208" name="Freeform 877"/>
              <p:cNvSpPr>
                <a:spLocks/>
              </p:cNvSpPr>
              <p:nvPr/>
            </p:nvSpPr>
            <p:spPr bwMode="auto">
              <a:xfrm rot="5400000">
                <a:off x="3862598" y="4453540"/>
                <a:ext cx="1179273" cy="417493"/>
              </a:xfrm>
              <a:custGeom>
                <a:avLst/>
                <a:gdLst>
                  <a:gd name="T0" fmla="*/ 211 w 1445"/>
                  <a:gd name="T1" fmla="*/ 408 h 408"/>
                  <a:gd name="T2" fmla="*/ 388 w 1445"/>
                  <a:gd name="T3" fmla="*/ 184 h 408"/>
                  <a:gd name="T4" fmla="*/ 0 w 1445"/>
                  <a:gd name="T5" fmla="*/ 264 h 408"/>
                  <a:gd name="T6" fmla="*/ 722 w 1445"/>
                  <a:gd name="T7" fmla="*/ 0 h 408"/>
                  <a:gd name="T8" fmla="*/ 1437 w 1445"/>
                  <a:gd name="T9" fmla="*/ 264 h 408"/>
                  <a:gd name="T10" fmla="*/ 1053 w 1445"/>
                  <a:gd name="T11" fmla="*/ 182 h 408"/>
                  <a:gd name="T12" fmla="*/ 1237 w 1445"/>
                  <a:gd name="T13" fmla="*/ 408 h 408"/>
                  <a:gd name="T14" fmla="*/ 211 w 1445"/>
                  <a:gd name="T15" fmla="*/ 408 h 4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45" h="408">
                    <a:moveTo>
                      <a:pt x="211" y="408"/>
                    </a:moveTo>
                    <a:lnTo>
                      <a:pt x="388" y="184"/>
                    </a:lnTo>
                    <a:lnTo>
                      <a:pt x="0" y="264"/>
                    </a:lnTo>
                    <a:lnTo>
                      <a:pt x="725" y="0"/>
                    </a:lnTo>
                    <a:lnTo>
                      <a:pt x="1445" y="264"/>
                    </a:lnTo>
                    <a:lnTo>
                      <a:pt x="1061" y="182"/>
                    </a:lnTo>
                    <a:lnTo>
                      <a:pt x="1245" y="408"/>
                    </a:lnTo>
                    <a:lnTo>
                      <a:pt x="211" y="40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>
                <a:outerShdw dist="25400" dir="16200000" algn="ctr" rotWithShape="0">
                  <a:schemeClr val="bg1"/>
                </a:outerShdw>
              </a:effectLst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9" name="Freeform 877"/>
              <p:cNvSpPr>
                <a:spLocks/>
              </p:cNvSpPr>
              <p:nvPr/>
            </p:nvSpPr>
            <p:spPr bwMode="auto">
              <a:xfrm>
                <a:off x="4606462" y="6046205"/>
                <a:ext cx="1179273" cy="292151"/>
              </a:xfrm>
              <a:custGeom>
                <a:avLst/>
                <a:gdLst>
                  <a:gd name="T0" fmla="*/ 211 w 1445"/>
                  <a:gd name="T1" fmla="*/ 408 h 408"/>
                  <a:gd name="T2" fmla="*/ 388 w 1445"/>
                  <a:gd name="T3" fmla="*/ 184 h 408"/>
                  <a:gd name="T4" fmla="*/ 0 w 1445"/>
                  <a:gd name="T5" fmla="*/ 264 h 408"/>
                  <a:gd name="T6" fmla="*/ 722 w 1445"/>
                  <a:gd name="T7" fmla="*/ 0 h 408"/>
                  <a:gd name="T8" fmla="*/ 1437 w 1445"/>
                  <a:gd name="T9" fmla="*/ 264 h 408"/>
                  <a:gd name="T10" fmla="*/ 1053 w 1445"/>
                  <a:gd name="T11" fmla="*/ 182 h 408"/>
                  <a:gd name="T12" fmla="*/ 1237 w 1445"/>
                  <a:gd name="T13" fmla="*/ 408 h 408"/>
                  <a:gd name="T14" fmla="*/ 211 w 1445"/>
                  <a:gd name="T15" fmla="*/ 408 h 4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45" h="408">
                    <a:moveTo>
                      <a:pt x="211" y="408"/>
                    </a:moveTo>
                    <a:lnTo>
                      <a:pt x="388" y="184"/>
                    </a:lnTo>
                    <a:lnTo>
                      <a:pt x="0" y="264"/>
                    </a:lnTo>
                    <a:lnTo>
                      <a:pt x="725" y="0"/>
                    </a:lnTo>
                    <a:lnTo>
                      <a:pt x="1445" y="264"/>
                    </a:lnTo>
                    <a:lnTo>
                      <a:pt x="1061" y="182"/>
                    </a:lnTo>
                    <a:lnTo>
                      <a:pt x="1245" y="408"/>
                    </a:lnTo>
                    <a:lnTo>
                      <a:pt x="211" y="40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>
                <a:outerShdw dist="25400" dir="16200000" algn="ctr" rotWithShape="0">
                  <a:schemeClr val="bg1"/>
                </a:outerShdw>
              </a:effectLst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0" name="AutoShape 56"/>
              <p:cNvSpPr>
                <a:spLocks noChangeArrowheads="1"/>
              </p:cNvSpPr>
              <p:nvPr/>
            </p:nvSpPr>
            <p:spPr bwMode="auto">
              <a:xfrm>
                <a:off x="4665935" y="6255328"/>
                <a:ext cx="1004171" cy="365000"/>
              </a:xfrm>
              <a:prstGeom prst="roundRect">
                <a:avLst>
                  <a:gd name="adj" fmla="val 4569"/>
                </a:avLst>
              </a:prstGeom>
              <a:gradFill rotWithShape="1">
                <a:gsLst>
                  <a:gs pos="0">
                    <a:srgbClr val="475E88"/>
                  </a:gs>
                  <a:gs pos="100000">
                    <a:srgbClr val="829BC0"/>
                  </a:gs>
                </a:gsLst>
                <a:lin ang="5400000" scaled="1"/>
              </a:gradFill>
              <a:ln w="6350" algn="ctr">
                <a:solidFill>
                  <a:srgbClr val="475E88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데이터셋</a:t>
                </a:r>
                <a:endParaRPr lang="en-US" altLang="ko-KR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스키마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</a:t>
                </a:r>
                <a:r>
                  <a:rPr lang="ko-KR" altLang="en-US" sz="10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분석</a:t>
                </a:r>
                <a:endParaRPr lang="ko-KR" altLang="ko-KR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cxnSp>
            <p:nvCxnSpPr>
              <p:cNvPr id="211" name="꺾인 연결선 132"/>
              <p:cNvCxnSpPr>
                <a:stCxn id="244" idx="3"/>
                <a:endCxn id="242" idx="1"/>
              </p:cNvCxnSpPr>
              <p:nvPr/>
            </p:nvCxnSpPr>
            <p:spPr>
              <a:xfrm>
                <a:off x="4976979" y="6810861"/>
                <a:ext cx="106510" cy="20459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꺾인 연결선 133"/>
              <p:cNvCxnSpPr>
                <a:stCxn id="238" idx="1"/>
                <a:endCxn id="242" idx="3"/>
              </p:cNvCxnSpPr>
              <p:nvPr/>
            </p:nvCxnSpPr>
            <p:spPr>
              <a:xfrm rot="10800000">
                <a:off x="5290099" y="7015459"/>
                <a:ext cx="73201" cy="17657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꺾인 연결선 49"/>
              <p:cNvCxnSpPr>
                <a:stCxn id="242" idx="2"/>
                <a:endCxn id="246" idx="3"/>
              </p:cNvCxnSpPr>
              <p:nvPr/>
            </p:nvCxnSpPr>
            <p:spPr>
              <a:xfrm rot="5400000">
                <a:off x="5032772" y="7038007"/>
                <a:ext cx="98230" cy="209815"/>
              </a:xfrm>
              <a:prstGeom prst="bentConnector2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꺾인 연결선 49"/>
              <p:cNvCxnSpPr>
                <a:stCxn id="240" idx="1"/>
                <a:endCxn id="243" idx="0"/>
              </p:cNvCxnSpPr>
              <p:nvPr/>
            </p:nvCxnSpPr>
            <p:spPr>
              <a:xfrm rot="10800000" flipV="1">
                <a:off x="5185644" y="6810860"/>
                <a:ext cx="177656" cy="74030"/>
              </a:xfrm>
              <a:prstGeom prst="bentConnector2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5" name="그룹 214"/>
              <p:cNvGrpSpPr/>
              <p:nvPr/>
            </p:nvGrpSpPr>
            <p:grpSpPr>
              <a:xfrm>
                <a:off x="4668228" y="6622869"/>
                <a:ext cx="1004172" cy="731179"/>
                <a:chOff x="1530324" y="3528993"/>
                <a:chExt cx="1044000" cy="756000"/>
              </a:xfrm>
            </p:grpSpPr>
            <p:sp>
              <p:nvSpPr>
                <p:cNvPr id="232" name="모서리가 둥근 직사각형 176"/>
                <p:cNvSpPr>
                  <a:spLocks noChangeArrowheads="1"/>
                </p:cNvSpPr>
                <p:nvPr/>
              </p:nvSpPr>
              <p:spPr bwMode="auto">
                <a:xfrm>
                  <a:off x="1530324" y="3528993"/>
                  <a:ext cx="1044000" cy="756000"/>
                </a:xfrm>
                <a:prstGeom prst="roundRect">
                  <a:avLst>
                    <a:gd name="adj" fmla="val 1157"/>
                  </a:avLst>
                </a:prstGeom>
                <a:solidFill>
                  <a:schemeClr val="bg1"/>
                </a:solidFill>
                <a:ln w="19050" algn="ctr">
                  <a:solidFill>
                    <a:srgbClr val="7F7F7F"/>
                  </a:solidFill>
                  <a:round/>
                  <a:headEnd/>
                  <a:tailEnd type="triangle" w="med" len="med"/>
                </a:ln>
                <a:extLst/>
              </p:spPr>
              <p:txBody>
                <a:bodyPr lIns="36000" rIns="3600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100" kern="0" dirty="0">
                    <a:solidFill>
                      <a:sysClr val="windowText" lastClr="00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grpSp>
              <p:nvGrpSpPr>
                <p:cNvPr id="233" name="그룹 170"/>
                <p:cNvGrpSpPr/>
                <p:nvPr/>
              </p:nvGrpSpPr>
              <p:grpSpPr>
                <a:xfrm>
                  <a:off x="1635321" y="3982474"/>
                  <a:ext cx="216000" cy="216000"/>
                  <a:chOff x="1603350" y="4184234"/>
                  <a:chExt cx="285752" cy="285752"/>
                </a:xfrm>
              </p:grpSpPr>
              <p:sp>
                <p:nvSpPr>
                  <p:cNvPr id="246" name="직사각형 245"/>
                  <p:cNvSpPr/>
                  <p:nvPr/>
                </p:nvSpPr>
                <p:spPr>
                  <a:xfrm>
                    <a:off x="1603350" y="4255672"/>
                    <a:ext cx="285752" cy="214314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247" name="직사각형 246"/>
                  <p:cNvSpPr/>
                  <p:nvPr/>
                </p:nvSpPr>
                <p:spPr>
                  <a:xfrm>
                    <a:off x="1603350" y="4184234"/>
                    <a:ext cx="285752" cy="7143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  <p:grpSp>
              <p:nvGrpSpPr>
                <p:cNvPr id="234" name="그룹 171"/>
                <p:cNvGrpSpPr/>
                <p:nvPr/>
              </p:nvGrpSpPr>
              <p:grpSpPr>
                <a:xfrm>
                  <a:off x="1635321" y="3588366"/>
                  <a:ext cx="216000" cy="216000"/>
                  <a:chOff x="1603350" y="3755606"/>
                  <a:chExt cx="285752" cy="285752"/>
                </a:xfrm>
              </p:grpSpPr>
              <p:sp>
                <p:nvSpPr>
                  <p:cNvPr id="244" name="직사각형 243"/>
                  <p:cNvSpPr/>
                  <p:nvPr/>
                </p:nvSpPr>
                <p:spPr>
                  <a:xfrm>
                    <a:off x="1603350" y="3827044"/>
                    <a:ext cx="285752" cy="214314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245" name="직사각형 244"/>
                  <p:cNvSpPr/>
                  <p:nvPr/>
                </p:nvSpPr>
                <p:spPr>
                  <a:xfrm>
                    <a:off x="1603350" y="3755606"/>
                    <a:ext cx="285752" cy="7143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  <p:grpSp>
              <p:nvGrpSpPr>
                <p:cNvPr id="235" name="그룹 169"/>
                <p:cNvGrpSpPr/>
                <p:nvPr/>
              </p:nvGrpSpPr>
              <p:grpSpPr>
                <a:xfrm>
                  <a:off x="1960860" y="3799909"/>
                  <a:ext cx="216000" cy="216000"/>
                  <a:chOff x="2018882" y="3969920"/>
                  <a:chExt cx="287343" cy="285752"/>
                </a:xfrm>
              </p:grpSpPr>
              <p:sp>
                <p:nvSpPr>
                  <p:cNvPr id="242" name="직사각형 241"/>
                  <p:cNvSpPr/>
                  <p:nvPr/>
                </p:nvSpPr>
                <p:spPr>
                  <a:xfrm>
                    <a:off x="2020473" y="4041358"/>
                    <a:ext cx="285752" cy="21431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243" name="직사각형 242"/>
                  <p:cNvSpPr/>
                  <p:nvPr/>
                </p:nvSpPr>
                <p:spPr>
                  <a:xfrm>
                    <a:off x="2018882" y="3969920"/>
                    <a:ext cx="285752" cy="7143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  <p:grpSp>
              <p:nvGrpSpPr>
                <p:cNvPr id="236" name="그룹 173"/>
                <p:cNvGrpSpPr/>
                <p:nvPr/>
              </p:nvGrpSpPr>
              <p:grpSpPr>
                <a:xfrm>
                  <a:off x="2252964" y="3588366"/>
                  <a:ext cx="216000" cy="216000"/>
                  <a:chOff x="2449101" y="3755606"/>
                  <a:chExt cx="285752" cy="285752"/>
                </a:xfrm>
              </p:grpSpPr>
              <p:sp>
                <p:nvSpPr>
                  <p:cNvPr id="240" name="직사각형 239"/>
                  <p:cNvSpPr/>
                  <p:nvPr/>
                </p:nvSpPr>
                <p:spPr>
                  <a:xfrm>
                    <a:off x="2449101" y="3827044"/>
                    <a:ext cx="285752" cy="214314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241" name="직사각형 240"/>
                  <p:cNvSpPr/>
                  <p:nvPr/>
                </p:nvSpPr>
                <p:spPr>
                  <a:xfrm>
                    <a:off x="2449101" y="3755606"/>
                    <a:ext cx="285752" cy="7143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  <p:grpSp>
              <p:nvGrpSpPr>
                <p:cNvPr id="237" name="그룹 172"/>
                <p:cNvGrpSpPr/>
                <p:nvPr/>
              </p:nvGrpSpPr>
              <p:grpSpPr>
                <a:xfrm>
                  <a:off x="2252964" y="3982474"/>
                  <a:ext cx="216000" cy="216000"/>
                  <a:chOff x="2449101" y="4184234"/>
                  <a:chExt cx="285752" cy="285752"/>
                </a:xfrm>
              </p:grpSpPr>
              <p:sp>
                <p:nvSpPr>
                  <p:cNvPr id="238" name="직사각형 237"/>
                  <p:cNvSpPr/>
                  <p:nvPr/>
                </p:nvSpPr>
                <p:spPr>
                  <a:xfrm>
                    <a:off x="2449101" y="4255672"/>
                    <a:ext cx="285752" cy="214314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  <p:sp>
                <p:nvSpPr>
                  <p:cNvPr id="239" name="직사각형 238"/>
                  <p:cNvSpPr/>
                  <p:nvPr/>
                </p:nvSpPr>
                <p:spPr>
                  <a:xfrm>
                    <a:off x="2449101" y="4184234"/>
                    <a:ext cx="285752" cy="7143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latin typeface="KoPub돋움체 Medium" panose="02020603020101020101" pitchFamily="18" charset="-127"/>
                      <a:ea typeface="KoPub돋움체 Medium" panose="02020603020101020101" pitchFamily="18" charset="-127"/>
                    </a:endParaRPr>
                  </a:p>
                </p:txBody>
              </p:sp>
            </p:grpSp>
          </p:grpSp>
          <p:sp>
            <p:nvSpPr>
              <p:cNvPr id="216" name="AutoShape 56"/>
              <p:cNvSpPr>
                <a:spLocks noChangeArrowheads="1"/>
              </p:cNvSpPr>
              <p:nvPr/>
            </p:nvSpPr>
            <p:spPr bwMode="auto">
              <a:xfrm>
                <a:off x="6101973" y="3961061"/>
                <a:ext cx="1004172" cy="310558"/>
              </a:xfrm>
              <a:prstGeom prst="roundRect">
                <a:avLst>
                  <a:gd name="adj" fmla="val 4569"/>
                </a:avLst>
              </a:prstGeom>
              <a:gradFill rotWithShape="1">
                <a:gsLst>
                  <a:gs pos="0">
                    <a:srgbClr val="475E88"/>
                  </a:gs>
                  <a:gs pos="100000">
                    <a:srgbClr val="829BC0"/>
                  </a:gs>
                </a:gsLst>
                <a:lin ang="5400000" scaled="1"/>
              </a:gradFill>
              <a:ln w="6350" algn="ctr">
                <a:solidFill>
                  <a:srgbClr val="475E88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메타 정의</a:t>
                </a:r>
                <a:endParaRPr lang="ko-KR" altLang="ko-KR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7" name="모서리가 둥근 직사각형 216"/>
              <p:cNvSpPr>
                <a:spLocks noChangeArrowheads="1"/>
              </p:cNvSpPr>
              <p:nvPr/>
            </p:nvSpPr>
            <p:spPr bwMode="auto">
              <a:xfrm>
                <a:off x="6104266" y="4274161"/>
                <a:ext cx="1004172" cy="1737602"/>
              </a:xfrm>
              <a:prstGeom prst="roundRect">
                <a:avLst>
                  <a:gd name="adj" fmla="val 1157"/>
                </a:avLst>
              </a:prstGeom>
              <a:solidFill>
                <a:schemeClr val="bg1"/>
              </a:solidFill>
              <a:ln w="19050" algn="ctr">
                <a:solidFill>
                  <a:srgbClr val="7F7F7F"/>
                </a:solidFill>
                <a:round/>
                <a:headEnd/>
                <a:tailEnd type="triangle" w="med" len="med"/>
              </a:ln>
              <a:extLst/>
            </p:spPr>
            <p:txBody>
              <a:bodyPr lIns="36000" rIns="3600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kern="0" dirty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218" name="Picture 14" descr="http://www.w3.org/RDF/icons/rdf_w3c_icon.9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53126" y="4429124"/>
                <a:ext cx="245840" cy="317828"/>
              </a:xfrm>
              <a:prstGeom prst="rect">
                <a:avLst/>
              </a:prstGeom>
              <a:noFill/>
            </p:spPr>
          </p:pic>
          <p:pic>
            <p:nvPicPr>
              <p:cNvPr id="219" name="Picture 371" descr="db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1205" y="4449698"/>
                <a:ext cx="386320" cy="3178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" name="줄무늬가 있는 오른쪽 화살표 171"/>
              <p:cNvSpPr/>
              <p:nvPr/>
            </p:nvSpPr>
            <p:spPr>
              <a:xfrm>
                <a:off x="6577526" y="4520327"/>
                <a:ext cx="173133" cy="174090"/>
              </a:xfrm>
              <a:prstGeom prst="striped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21" name="Freeform 877"/>
              <p:cNvSpPr>
                <a:spLocks/>
              </p:cNvSpPr>
              <p:nvPr/>
            </p:nvSpPr>
            <p:spPr bwMode="auto">
              <a:xfrm rot="5400000">
                <a:off x="5308834" y="4502083"/>
                <a:ext cx="1179273" cy="417493"/>
              </a:xfrm>
              <a:custGeom>
                <a:avLst/>
                <a:gdLst>
                  <a:gd name="T0" fmla="*/ 211 w 1445"/>
                  <a:gd name="T1" fmla="*/ 408 h 408"/>
                  <a:gd name="T2" fmla="*/ 388 w 1445"/>
                  <a:gd name="T3" fmla="*/ 184 h 408"/>
                  <a:gd name="T4" fmla="*/ 0 w 1445"/>
                  <a:gd name="T5" fmla="*/ 264 h 408"/>
                  <a:gd name="T6" fmla="*/ 722 w 1445"/>
                  <a:gd name="T7" fmla="*/ 0 h 408"/>
                  <a:gd name="T8" fmla="*/ 1437 w 1445"/>
                  <a:gd name="T9" fmla="*/ 264 h 408"/>
                  <a:gd name="T10" fmla="*/ 1053 w 1445"/>
                  <a:gd name="T11" fmla="*/ 182 h 408"/>
                  <a:gd name="T12" fmla="*/ 1237 w 1445"/>
                  <a:gd name="T13" fmla="*/ 408 h 408"/>
                  <a:gd name="T14" fmla="*/ 211 w 1445"/>
                  <a:gd name="T15" fmla="*/ 408 h 4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45" h="408">
                    <a:moveTo>
                      <a:pt x="211" y="408"/>
                    </a:moveTo>
                    <a:lnTo>
                      <a:pt x="388" y="184"/>
                    </a:lnTo>
                    <a:lnTo>
                      <a:pt x="0" y="264"/>
                    </a:lnTo>
                    <a:lnTo>
                      <a:pt x="725" y="0"/>
                    </a:lnTo>
                    <a:lnTo>
                      <a:pt x="1445" y="264"/>
                    </a:lnTo>
                    <a:lnTo>
                      <a:pt x="1061" y="182"/>
                    </a:lnTo>
                    <a:lnTo>
                      <a:pt x="1245" y="408"/>
                    </a:lnTo>
                    <a:lnTo>
                      <a:pt x="211" y="40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>
                <a:outerShdw dist="25400" dir="16200000" algn="ctr" rotWithShape="0">
                  <a:schemeClr val="bg1"/>
                </a:outerShdw>
              </a:effectLst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22" name="모서리가 둥근 직사각형 16"/>
              <p:cNvSpPr/>
              <p:nvPr/>
            </p:nvSpPr>
            <p:spPr bwMode="auto">
              <a:xfrm>
                <a:off x="6060188" y="4966139"/>
                <a:ext cx="1065369" cy="1004185"/>
              </a:xfrm>
              <a:prstGeom prst="roundRect">
                <a:avLst>
                  <a:gd name="adj" fmla="val 7843"/>
                </a:avLst>
              </a:prstGeom>
              <a:gradFill>
                <a:gsLst>
                  <a:gs pos="83000">
                    <a:schemeClr val="bg1"/>
                  </a:gs>
                  <a:gs pos="100000">
                    <a:srgbClr val="EAEAEA"/>
                  </a:gs>
                </a:gsLst>
                <a:lin ang="5400000" scaled="1"/>
              </a:gradFill>
              <a:ln w="9525" algn="ctr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E4E8E6"/>
                </a:outerShdw>
              </a:effectLst>
            </p:spPr>
            <p:txBody>
              <a:bodyPr lIns="91428" tIns="71992" rIns="91428" bIns="45714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8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갱신주기</a:t>
                </a:r>
                <a:endParaRPr lang="en-US" altLang="ko-KR" sz="8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endParaRPr>
              </a:p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8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공개여부</a:t>
                </a:r>
                <a:endParaRPr lang="en-US" altLang="ko-KR" sz="8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endParaRPr>
              </a:p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8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시각화유무</a:t>
                </a:r>
                <a:endParaRPr lang="en-US" altLang="ko-KR" sz="8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endParaRPr>
              </a:p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8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열람권한</a:t>
                </a:r>
                <a:endParaRPr lang="en-US" altLang="ko-KR" sz="8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endParaRPr>
              </a:p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8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범위설정</a:t>
                </a:r>
                <a:endParaRPr lang="en-US" altLang="ko-KR" sz="800" kern="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sym typeface="Monotype Sorts"/>
                </a:endParaRPr>
              </a:p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8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자료형</a:t>
                </a:r>
              </a:p>
            </p:txBody>
          </p:sp>
          <p:sp>
            <p:nvSpPr>
              <p:cNvPr id="223" name="AutoShape 56"/>
              <p:cNvSpPr>
                <a:spLocks noChangeArrowheads="1"/>
              </p:cNvSpPr>
              <p:nvPr/>
            </p:nvSpPr>
            <p:spPr bwMode="auto">
              <a:xfrm>
                <a:off x="6075439" y="6279009"/>
                <a:ext cx="1004171" cy="332783"/>
              </a:xfrm>
              <a:prstGeom prst="roundRect">
                <a:avLst>
                  <a:gd name="adj" fmla="val 4569"/>
                </a:avLst>
              </a:prstGeom>
              <a:gradFill rotWithShape="1">
                <a:gsLst>
                  <a:gs pos="0">
                    <a:srgbClr val="475E88"/>
                  </a:gs>
                  <a:gs pos="100000">
                    <a:srgbClr val="829BC0"/>
                  </a:gs>
                </a:gsLst>
                <a:lin ang="5400000" scaled="1"/>
              </a:gradFill>
              <a:ln w="6350" algn="ctr">
                <a:solidFill>
                  <a:srgbClr val="475E88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시각화 유형</a:t>
                </a:r>
                <a:endParaRPr lang="en-US" altLang="ko-KR" sz="10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선정</a:t>
                </a:r>
              </a:p>
            </p:txBody>
          </p:sp>
          <p:sp>
            <p:nvSpPr>
              <p:cNvPr id="224" name="모서리가 둥근 직사각형 137"/>
              <p:cNvSpPr>
                <a:spLocks noChangeArrowheads="1"/>
              </p:cNvSpPr>
              <p:nvPr/>
            </p:nvSpPr>
            <p:spPr bwMode="auto">
              <a:xfrm>
                <a:off x="6074747" y="6688562"/>
                <a:ext cx="1004172" cy="1529787"/>
              </a:xfrm>
              <a:prstGeom prst="roundRect">
                <a:avLst>
                  <a:gd name="adj" fmla="val 1157"/>
                </a:avLst>
              </a:prstGeom>
              <a:solidFill>
                <a:schemeClr val="bg1"/>
              </a:solidFill>
              <a:ln w="19050" algn="ctr">
                <a:solidFill>
                  <a:srgbClr val="7F7F7F"/>
                </a:solidFill>
                <a:round/>
                <a:headEnd/>
                <a:tailEnd type="triangle" w="med" len="med"/>
              </a:ln>
              <a:extLst/>
            </p:spPr>
            <p:txBody>
              <a:bodyPr lIns="36000" rIns="3600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kern="0" dirty="0">
                  <a:solidFill>
                    <a:sysClr val="windowText" lastClr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grpSp>
            <p:nvGrpSpPr>
              <p:cNvPr id="225" name="그룹 224"/>
              <p:cNvGrpSpPr/>
              <p:nvPr/>
            </p:nvGrpSpPr>
            <p:grpSpPr>
              <a:xfrm>
                <a:off x="6330678" y="6747267"/>
                <a:ext cx="570143" cy="523102"/>
                <a:chOff x="7047592" y="5864370"/>
                <a:chExt cx="959553" cy="884006"/>
              </a:xfrm>
            </p:grpSpPr>
            <p:pic>
              <p:nvPicPr>
                <p:cNvPr id="228" name="Picture 3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54608" y="5864370"/>
                  <a:ext cx="420714" cy="3676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29" name="Picture 4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5991" y="5864370"/>
                  <a:ext cx="471154" cy="41137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0" name="Picture 10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47592" y="6284133"/>
                  <a:ext cx="427729" cy="4642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1" name="Picture 12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5991" y="6287952"/>
                  <a:ext cx="471154" cy="4496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226" name="Freeform 877"/>
              <p:cNvSpPr>
                <a:spLocks/>
              </p:cNvSpPr>
              <p:nvPr/>
            </p:nvSpPr>
            <p:spPr bwMode="auto">
              <a:xfrm rot="10800000">
                <a:off x="6004091" y="6048053"/>
                <a:ext cx="1179273" cy="297768"/>
              </a:xfrm>
              <a:custGeom>
                <a:avLst/>
                <a:gdLst>
                  <a:gd name="T0" fmla="*/ 211 w 1445"/>
                  <a:gd name="T1" fmla="*/ 408 h 408"/>
                  <a:gd name="T2" fmla="*/ 388 w 1445"/>
                  <a:gd name="T3" fmla="*/ 184 h 408"/>
                  <a:gd name="T4" fmla="*/ 0 w 1445"/>
                  <a:gd name="T5" fmla="*/ 264 h 408"/>
                  <a:gd name="T6" fmla="*/ 722 w 1445"/>
                  <a:gd name="T7" fmla="*/ 0 h 408"/>
                  <a:gd name="T8" fmla="*/ 1437 w 1445"/>
                  <a:gd name="T9" fmla="*/ 264 h 408"/>
                  <a:gd name="T10" fmla="*/ 1053 w 1445"/>
                  <a:gd name="T11" fmla="*/ 182 h 408"/>
                  <a:gd name="T12" fmla="*/ 1237 w 1445"/>
                  <a:gd name="T13" fmla="*/ 408 h 408"/>
                  <a:gd name="T14" fmla="*/ 211 w 1445"/>
                  <a:gd name="T15" fmla="*/ 408 h 4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45" h="408">
                    <a:moveTo>
                      <a:pt x="211" y="408"/>
                    </a:moveTo>
                    <a:lnTo>
                      <a:pt x="388" y="184"/>
                    </a:lnTo>
                    <a:lnTo>
                      <a:pt x="0" y="264"/>
                    </a:lnTo>
                    <a:lnTo>
                      <a:pt x="725" y="0"/>
                    </a:lnTo>
                    <a:lnTo>
                      <a:pt x="1445" y="264"/>
                    </a:lnTo>
                    <a:lnTo>
                      <a:pt x="1061" y="182"/>
                    </a:lnTo>
                    <a:lnTo>
                      <a:pt x="1245" y="408"/>
                    </a:lnTo>
                    <a:lnTo>
                      <a:pt x="211" y="40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C0C0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>
                <a:outerShdw dist="25400" dir="16200000" algn="ctr" rotWithShape="0">
                  <a:schemeClr val="bg1"/>
                </a:outerShdw>
              </a:effectLst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27" name="모서리가 둥근 직사각형 16"/>
              <p:cNvSpPr/>
              <p:nvPr/>
            </p:nvSpPr>
            <p:spPr bwMode="auto">
              <a:xfrm>
                <a:off x="5989859" y="7328067"/>
                <a:ext cx="1077093" cy="832995"/>
              </a:xfrm>
              <a:prstGeom prst="roundRect">
                <a:avLst>
                  <a:gd name="adj" fmla="val 7843"/>
                </a:avLst>
              </a:prstGeom>
              <a:gradFill>
                <a:gsLst>
                  <a:gs pos="83000">
                    <a:schemeClr val="bg1"/>
                  </a:gs>
                  <a:gs pos="100000">
                    <a:srgbClr val="EAEAEA"/>
                  </a:gs>
                </a:gsLst>
                <a:lin ang="5400000" scaled="1"/>
              </a:gradFill>
              <a:ln w="9525" algn="ctr">
                <a:solidFill>
                  <a:srgbClr val="C0C0C0"/>
                </a:solidFill>
                <a:miter lim="800000"/>
                <a:headEnd/>
                <a:tailEnd/>
              </a:ln>
              <a:effectLst>
                <a:outerShdw dist="25400" dir="5400000" algn="ctr" rotWithShape="0">
                  <a:srgbClr val="E4E8E6"/>
                </a:outerShdw>
              </a:effectLst>
            </p:spPr>
            <p:txBody>
              <a:bodyPr lIns="91428" tIns="71992" rIns="91428" bIns="45714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8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지표분류유형</a:t>
                </a:r>
              </a:p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8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사용자환경</a:t>
                </a:r>
              </a:p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8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응급대응도</a:t>
                </a:r>
              </a:p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8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자료활용목적</a:t>
                </a:r>
              </a:p>
              <a:p>
                <a:pPr marL="0" lvl="1" indent="-90477" algn="ctr" defTabSz="874602">
                  <a:lnSpc>
                    <a:spcPct val="90000"/>
                  </a:lnSpc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7613" algn="l"/>
                  </a:tabLst>
                  <a:defRPr/>
                </a:pPr>
                <a:r>
                  <a:rPr lang="ko-KR" altLang="en-US" sz="800" kern="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Monotype Sorts"/>
                  </a:rPr>
                  <a:t>갱신주기</a:t>
                </a:r>
              </a:p>
            </p:txBody>
          </p:sp>
        </p:grpSp>
        <p:sp>
          <p:nvSpPr>
            <p:cNvPr id="179" name="직사각형 178"/>
            <p:cNvSpPr/>
            <p:nvPr/>
          </p:nvSpPr>
          <p:spPr>
            <a:xfrm>
              <a:off x="519373" y="8762709"/>
              <a:ext cx="2657188" cy="10487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3401965" y="8770518"/>
              <a:ext cx="3555030" cy="10487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3486487" y="8871479"/>
              <a:ext cx="1473929" cy="325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B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BI Matrix</a:t>
              </a:r>
            </a:p>
          </p:txBody>
        </p:sp>
        <p:grpSp>
          <p:nvGrpSpPr>
            <p:cNvPr id="182" name="그룹 181"/>
            <p:cNvGrpSpPr/>
            <p:nvPr/>
          </p:nvGrpSpPr>
          <p:grpSpPr>
            <a:xfrm>
              <a:off x="522873" y="8897334"/>
              <a:ext cx="1070774" cy="679029"/>
              <a:chOff x="550928" y="7923331"/>
              <a:chExt cx="1578269" cy="813008"/>
            </a:xfrm>
          </p:grpSpPr>
          <p:pic>
            <p:nvPicPr>
              <p:cNvPr id="186" name="Picture 12" descr="D:\DATA04_제안서\클립아트\MC900433941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 bwMode="auto">
              <a:xfrm flipH="1">
                <a:off x="550928" y="7923331"/>
                <a:ext cx="800100" cy="800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7" name="Picture 14" descr="D:\DATA04_제안서\클립아트\MC900433942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 bwMode="auto">
              <a:xfrm flipH="1">
                <a:off x="1329097" y="7936239"/>
                <a:ext cx="800100" cy="800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3" name="직사각형 182"/>
            <p:cNvSpPr/>
            <p:nvPr/>
          </p:nvSpPr>
          <p:spPr>
            <a:xfrm>
              <a:off x="1658387" y="8829141"/>
              <a:ext cx="1518174" cy="75070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지표의 품질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선정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, </a:t>
              </a:r>
            </a:p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시각화 및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UI/UX</a:t>
              </a:r>
            </a:p>
            <a:p>
              <a:pPr algn="ctr"/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전문가로 자문위원회 구성</a:t>
              </a: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908490" y="8904219"/>
              <a:ext cx="2158357" cy="75070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서울시 </a:t>
              </a:r>
              <a:r>
                <a:rPr lang="en-US" altLang="ko-KR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Look&amp;Feel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에 맞는 커스터마이징 유리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정형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/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비정형 리포트 보유</a:t>
              </a:r>
              <a:endPara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Malgun Gothic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웹기반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 차트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,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Malgun Gothic"/>
                </a:rPr>
                <a:t>시각화 컴포넌트</a:t>
              </a:r>
            </a:p>
          </p:txBody>
        </p:sp>
        <p:pic>
          <p:nvPicPr>
            <p:cNvPr id="185" name="그림 18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26153" y="9202007"/>
              <a:ext cx="1378837" cy="543223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1448415" y="2614751"/>
            <a:ext cx="6896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중요도판단</a:t>
            </a:r>
            <a:endParaRPr lang="ko-KR" altLang="en-US" sz="9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10923" y="3085401"/>
            <a:ext cx="1016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공개</a:t>
            </a:r>
            <a:endParaRPr lang="en-US" altLang="ko-KR" sz="9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가능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528805" y="4109423"/>
            <a:ext cx="74446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900" dirty="0" err="1" smtClean="0">
                <a:solidFill>
                  <a:prstClr val="whit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현행화여부</a:t>
            </a:r>
            <a:endParaRPr lang="ko-KR" altLang="en-US" sz="900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2588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accent1"/>
          </a:solidFill>
        </a:ln>
      </a:spPr>
      <a:bodyPr rtlCol="0" anchor="ctr"/>
      <a:lstStyle>
        <a:defPPr marL="87313" indent="-87313" algn="ctr">
          <a:buFont typeface="Arial" panose="020B0604020202020204" pitchFamily="34" charset="0"/>
          <a:buChar char="•"/>
          <a:defRPr sz="1200" dirty="0" err="1" smtClean="0">
            <a:solidFill>
              <a:schemeClr val="tx1"/>
            </a:solidFill>
            <a:latin typeface="KoPub돋움체 Medium" panose="02020603020101020101" pitchFamily="18" charset="-127"/>
            <a:ea typeface="KoPub돋움체 Medium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2674</TotalTime>
  <Words>2892</Words>
  <Application>Microsoft Office PowerPoint</Application>
  <PresentationFormat>사용자 지정</PresentationFormat>
  <Paragraphs>780</Paragraphs>
  <Slides>31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50" baseType="lpstr">
      <vt:lpstr>굴림</vt:lpstr>
      <vt:lpstr>Arial</vt:lpstr>
      <vt:lpstr>KoPub돋움체 Bold</vt:lpstr>
      <vt:lpstr>KoPub바탕체 Bold</vt:lpstr>
      <vt:lpstr>KoPub돋움체 Medium</vt:lpstr>
      <vt:lpstr>MingLiU</vt:lpstr>
      <vt:lpstr>Malgun Gothic</vt:lpstr>
      <vt:lpstr>산돌고딕B</vt:lpstr>
      <vt:lpstr>나눔고딕 ExtraBold</vt:lpstr>
      <vt:lpstr>Wingdings</vt:lpstr>
      <vt:lpstr>Monotype Sorts</vt:lpstr>
      <vt:lpstr>Rix고딕 B</vt:lpstr>
      <vt:lpstr>한컴바탕</vt:lpstr>
      <vt:lpstr>Rix모던고딕 B</vt:lpstr>
      <vt:lpstr>Rix고딕 M</vt:lpstr>
      <vt:lpstr>Kozuka Mincho Pro L</vt:lpstr>
      <vt:lpstr>Rix모던고딕 EB</vt:lpstr>
      <vt:lpstr>Office 테마</vt:lpstr>
      <vt:lpstr>10_Office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user</cp:lastModifiedBy>
  <cp:revision>224</cp:revision>
  <dcterms:created xsi:type="dcterms:W3CDTF">2014-06-17T14:38:15Z</dcterms:created>
  <dcterms:modified xsi:type="dcterms:W3CDTF">2016-08-18T06:40:50Z</dcterms:modified>
</cp:coreProperties>
</file>